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8" r:id="rId3"/>
  </p:sldMasterIdLst>
  <p:notesMasterIdLst>
    <p:notesMasterId r:id="rId5"/>
  </p:notesMasterIdLst>
  <p:sldIdLst>
    <p:sldId id="5351" r:id="rId4"/>
    <p:sldId id="5410" r:id="rId6"/>
    <p:sldId id="258" r:id="rId7"/>
    <p:sldId id="5348" r:id="rId8"/>
    <p:sldId id="5378" r:id="rId9"/>
    <p:sldId id="5398" r:id="rId10"/>
    <p:sldId id="5397" r:id="rId11"/>
    <p:sldId id="5393" r:id="rId12"/>
    <p:sldId id="5382" r:id="rId13"/>
    <p:sldId id="5430" r:id="rId14"/>
    <p:sldId id="5399" r:id="rId15"/>
    <p:sldId id="5401" r:id="rId16"/>
    <p:sldId id="5403" r:id="rId17"/>
    <p:sldId id="5404" r:id="rId18"/>
    <p:sldId id="5385" r:id="rId19"/>
    <p:sldId id="5386" r:id="rId20"/>
    <p:sldId id="5405" r:id="rId21"/>
    <p:sldId id="5387" r:id="rId22"/>
    <p:sldId id="5394" r:id="rId23"/>
    <p:sldId id="5392" r:id="rId24"/>
    <p:sldId id="5391" r:id="rId25"/>
    <p:sldId id="538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014DC5"/>
    <a:srgbClr val="E7EFFD"/>
    <a:srgbClr val="A6A6A6"/>
    <a:srgbClr val="06B04D"/>
    <a:srgbClr val="F57800"/>
    <a:srgbClr val="E48307"/>
    <a:srgbClr val="E7EDFA"/>
    <a:srgbClr val="4472C4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30" autoAdjust="0"/>
    <p:restoredTop sz="79053" autoAdjust="0"/>
  </p:normalViewPr>
  <p:slideViewPr>
    <p:cSldViewPr snapToGrid="0" snapToObjects="1">
      <p:cViewPr varScale="1">
        <p:scale>
          <a:sx n="67" d="100"/>
          <a:sy n="67" d="100"/>
        </p:scale>
        <p:origin x="1459" y="67"/>
      </p:cViewPr>
      <p:guideLst>
        <p:guide orient="horz" pos="2491"/>
        <p:guide pos="37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940"/>
    </p:cViewPr>
  </p:sorterViewPr>
  <p:notesViewPr>
    <p:cSldViewPr snapToGrid="0" snapToObjects="1">
      <p:cViewPr varScale="1">
        <p:scale>
          <a:sx n="57" d="100"/>
          <a:sy n="57" d="100"/>
        </p:scale>
        <p:origin x="2390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15938-C788-8D4F-81D9-88FE2D75451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51962-2BA1-1649-8724-50AFF8776C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082FF-4E41-4041-889B-041102A3785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200" dirty="0"/>
              <a:t>1.</a:t>
            </a:r>
            <a:r>
              <a:rPr lang="zh-CN" altLang="zh-CN" sz="1200" dirty="0"/>
              <a:t>列举作品使用到的政府开放数据集的名称与字段， 并说明这些数据集对作品起到了怎样的支撑作用。</a:t>
            </a:r>
            <a:endParaRPr lang="zh-CN" altLang="zh-CN" sz="1200" dirty="0"/>
          </a:p>
          <a:p>
            <a:pPr algn="l"/>
            <a:r>
              <a:rPr lang="en-US" altLang="zh-CN" sz="1200" dirty="0"/>
              <a:t>2.</a:t>
            </a:r>
            <a:r>
              <a:rPr lang="zh-CN" altLang="zh-CN" sz="1200" dirty="0"/>
              <a:t>列举自带的业务数据名称与字段（如有）。</a:t>
            </a:r>
            <a:endParaRPr lang="zh-CN" altLang="zh-CN" sz="1200" dirty="0"/>
          </a:p>
          <a:p>
            <a:pPr algn="l"/>
            <a:r>
              <a:rPr lang="en-US" altLang="zh-CN" sz="1200" dirty="0"/>
              <a:t>3.</a:t>
            </a:r>
            <a:r>
              <a:rPr lang="zh-CN" altLang="zh-CN" sz="1200" dirty="0"/>
              <a:t>列举其他所使用的公共数据，如地图</a:t>
            </a:r>
            <a:r>
              <a:rPr lang="en-US" altLang="zh-CN" sz="1200" dirty="0"/>
              <a:t>POI</a:t>
            </a:r>
            <a:r>
              <a:rPr lang="zh-CN" altLang="zh-CN" sz="1200" dirty="0"/>
              <a:t>数据等（如有）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51962-2BA1-1649-8724-50AFF8776C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200" dirty="0"/>
              <a:t>1.</a:t>
            </a:r>
            <a:r>
              <a:rPr lang="zh-CN" altLang="zh-CN" sz="1200" dirty="0"/>
              <a:t>列举作品使用到的政府开放数据集的名称与字段， 并说明这些数据集对作品起到了怎样的支撑作用。</a:t>
            </a:r>
            <a:endParaRPr lang="zh-CN" altLang="zh-CN" sz="1200" dirty="0"/>
          </a:p>
          <a:p>
            <a:pPr algn="l"/>
            <a:r>
              <a:rPr lang="en-US" altLang="zh-CN" sz="1200" dirty="0"/>
              <a:t>2.</a:t>
            </a:r>
            <a:r>
              <a:rPr lang="zh-CN" altLang="zh-CN" sz="1200" dirty="0"/>
              <a:t>列举自带的业务数据名称与字段（如有）。</a:t>
            </a:r>
            <a:endParaRPr lang="zh-CN" altLang="zh-CN" sz="1200" dirty="0"/>
          </a:p>
          <a:p>
            <a:pPr algn="l"/>
            <a:r>
              <a:rPr lang="en-US" altLang="zh-CN" sz="1200" dirty="0"/>
              <a:t>3.</a:t>
            </a:r>
            <a:r>
              <a:rPr lang="zh-CN" altLang="zh-CN" sz="1200" dirty="0"/>
              <a:t>列举其他所使用的公共数据，如地图</a:t>
            </a:r>
            <a:r>
              <a:rPr lang="en-US" altLang="zh-CN" sz="1200" dirty="0"/>
              <a:t>POI</a:t>
            </a:r>
            <a:r>
              <a:rPr lang="zh-CN" altLang="zh-CN" sz="1200" dirty="0"/>
              <a:t>数据等（如有）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51962-2BA1-1649-8724-50AFF8776C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dirty="0"/>
              <a:t>结合应用场景，说明背后的算法和技术实现方案，例如：如何对数据进行加工和融合，使用了怎样的算法模型，输入与输出是什么等</a:t>
            </a:r>
            <a:r>
              <a:rPr lang="zh-CN" altLang="en-US" sz="1200" dirty="0"/>
              <a:t>。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dirty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dirty="0"/>
              <a:t>图形评审技术</a:t>
            </a:r>
            <a:r>
              <a:rPr lang="en-US" b="1" dirty="0"/>
              <a:t>GERT</a:t>
            </a:r>
            <a:r>
              <a:rPr lang="en-US" dirty="0"/>
              <a:t> (Graphic Evaluation and Review Technique) </a:t>
            </a:r>
            <a:endParaRPr lang="en-US" altLang="zh-CN" sz="1200" b="1" dirty="0"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51962-2BA1-1649-8724-50AFF8776C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dirty="0"/>
              <a:t>描述作品如何保障所使用的数据的安全，例如对商业机密与个人隐私的保护措施。</a:t>
            </a:r>
            <a:endParaRPr lang="zh-CN" altLang="zh-CN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51962-2BA1-1649-8724-50AFF8776C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dirty="0"/>
              <a:t>说明作品所产生的社会和经济价值，例如给用户带来的便利，对经济发展的推动，对城市治理水平的提升等。</a:t>
            </a:r>
            <a:endParaRPr lang="zh-CN" altLang="zh-CN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51962-2BA1-1649-8724-50AFF8776C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习近平总书记指出，“确保食品安全是民生工程、民心工程，是各级党委政府义不容辞之责。”为大力贯彻十九大报告 “实施食品安全战略，让人民吃得放心”的决策部署，全面落实“四个最严”指示精神及</a:t>
            </a:r>
            <a:r>
              <a:rPr lang="en-US" altLang="zh-CN" dirty="0"/>
              <a:t>《</a:t>
            </a:r>
            <a:r>
              <a:rPr lang="zh-CN" altLang="en-US" dirty="0"/>
              <a:t>中共中央国务院关于深化改革加强食品安全工作的意见</a:t>
            </a:r>
            <a:r>
              <a:rPr lang="en-US" altLang="zh-CN" dirty="0"/>
              <a:t>》</a:t>
            </a:r>
            <a:r>
              <a:rPr lang="zh-CN" altLang="en-US" dirty="0"/>
              <a:t>与中共中央办公厅、国务院办公厅</a:t>
            </a:r>
            <a:r>
              <a:rPr lang="en-US" altLang="zh-CN" dirty="0"/>
              <a:t>《</a:t>
            </a:r>
            <a:r>
              <a:rPr lang="zh-CN" altLang="en-US" dirty="0"/>
              <a:t>地方党政领导干部食品安全责任制规定</a:t>
            </a:r>
            <a:r>
              <a:rPr lang="en-US" altLang="zh-CN" dirty="0"/>
              <a:t>》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/>
              <a:t>农残、抗生素残留、食品添加剂、霉菌、大肠杆菌、重金属等污染物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dirty="0"/>
              <a:t>分析用户的特征、场景和痛点， 如某类人群在什么时候什么场景下存在什么样的需求和问题</a:t>
            </a:r>
            <a:endParaRPr lang="zh-CN" altLang="zh-CN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51962-2BA1-1649-8724-50AFF8776C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“健康中国”和“质量强国”国家战略的重要组成部分。</a:t>
            </a:r>
            <a:r>
              <a:rPr lang="zh-CN" altLang="en-US" sz="1200" dirty="0"/>
              <a:t>食品安全已提升到国家重大公共安全层面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dirty="0"/>
              <a:t>分析用户的特征、场景和痛点， 如某类人群在什么时候什么场景下存在什么样的需求和问题</a:t>
            </a:r>
            <a:endParaRPr lang="zh-CN" altLang="zh-CN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51962-2BA1-1649-8724-50AFF8776C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/>
              <a:t>大数据中心、信息平台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/>
              <a:t>目标对象为普通民众。主要解决三个痛点：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/>
              <a:t>一是普通民众缺乏食品相关的科学专业知识，对常见食品可能存在的安全风险、危害程度和鉴别方法缺乏系统的认识。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/>
              <a:t>二是政府有关部门的监管工作和食品安全相关的公开信息（包括检测类数据）难以及时有效地推送到终端消费者，降低了民众对食品安全事件的认知效率。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dirty="0"/>
              <a:t>分析用户的特征、场景和痛点， 如某类人群在什么时候什么场景下存在什么样的需求和问题</a:t>
            </a:r>
            <a:endParaRPr lang="zh-CN" altLang="zh-CN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51962-2BA1-1649-8724-50AFF8776C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未发挥大数据优势，缺少非结构化数据 </a:t>
            </a:r>
            <a:r>
              <a:rPr lang="en-US" altLang="zh-CN" dirty="0"/>
              <a:t>-&gt; </a:t>
            </a:r>
            <a:r>
              <a:rPr lang="zh-CN" altLang="en-US" dirty="0"/>
              <a:t>结构化数据 高级应用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dirty="0"/>
              <a:t>分析相关行业的现状与前景，比较市场上竞品，分析其优势和不足，发现未被满足的用户需求和市场机遇。</a:t>
            </a:r>
            <a:endParaRPr lang="zh-CN" altLang="zh-CN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51962-2BA1-1649-8724-50AFF8776C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/>
              <a:t>数据的汇总和凝练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/>
              <a:t>描述作品的应用场景</a:t>
            </a:r>
            <a:r>
              <a:rPr lang="zh-CN" altLang="zh-CN" sz="1200" dirty="0"/>
              <a:t>（如有多个应用场景需分别描述）</a:t>
            </a:r>
            <a:endParaRPr lang="zh-CN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dirty="0"/>
              <a:t>基于需求分析，系统阐述作品能解决什么问题，适用于什么场景、有哪些核心功能和作用等（可以搭配示意图片）</a:t>
            </a:r>
            <a:endParaRPr lang="zh-CN" altLang="zh-CN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51962-2BA1-1649-8724-50AFF8776C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/>
              <a:t>描述作品的应用场景</a:t>
            </a:r>
            <a:r>
              <a:rPr lang="zh-CN" altLang="zh-CN" sz="1200" dirty="0"/>
              <a:t>（如有多个应用场景需分别描述）</a:t>
            </a:r>
            <a:endParaRPr lang="zh-CN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dirty="0"/>
              <a:t>基于需求分析，系统阐述作品能解决什么问题，适用于什么场景、有哪些核心功能和作用等（可以搭配示意图片）</a:t>
            </a:r>
            <a:endParaRPr lang="zh-CN" altLang="zh-CN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51962-2BA1-1649-8724-50AFF8776C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指纹图谱也可以扩展 营养成分、风味物质、地理特产标记物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51962-2BA1-1649-8724-50AFF8776C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食品中有害物质的全程溯源。通过与本省标杆企业的合作，全程采集并向用户公开食品添加剂的使用和检测数据，增加食品添加剂使用的透明度。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51962-2BA1-1649-8724-50AFF8776C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E0A0D1-AC42-464B-AE3E-75B6E9AF10C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BC005E-7A3E-8F42-82C8-2CB419DBC7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E0A0D1-AC42-464B-AE3E-75B6E9AF10C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BC005E-7A3E-8F42-82C8-2CB419DBC7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E0A0D1-AC42-464B-AE3E-75B6E9AF10C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BC005E-7A3E-8F42-82C8-2CB419DBC7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E0A0D1-AC42-464B-AE3E-75B6E9AF10C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BC005E-7A3E-8F42-82C8-2CB419DBC7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E0A0D1-AC42-464B-AE3E-75B6E9AF10C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BC005E-7A3E-8F42-82C8-2CB419DBC7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E0A0D1-AC42-464B-AE3E-75B6E9AF10C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BC005E-7A3E-8F42-82C8-2CB419DBC7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单击图标添加图片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E0A0D1-AC42-464B-AE3E-75B6E9AF10C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BC005E-7A3E-8F42-82C8-2CB419DBC7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E0A0D1-AC42-464B-AE3E-75B6E9AF10C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BC005E-7A3E-8F42-82C8-2CB419DBC7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E0A0D1-AC42-464B-AE3E-75B6E9AF10C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BC005E-7A3E-8F42-82C8-2CB419DBC7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>
              <a:sym typeface="+mn-ea"/>
            </a:endParaRP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4" Type="http://schemas.openxmlformats.org/officeDocument/2006/relationships/theme" Target="../theme/theme2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76" y="164085"/>
            <a:ext cx="2880000" cy="101090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31.emf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GIF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28.GIF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1.emf"/><Relationship Id="rId7" Type="http://schemas.openxmlformats.org/officeDocument/2006/relationships/image" Target="../media/image36.png"/><Relationship Id="rId6" Type="http://schemas.openxmlformats.org/officeDocument/2006/relationships/image" Target="../media/image35.emf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11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1.xml"/><Relationship Id="rId7" Type="http://schemas.openxmlformats.org/officeDocument/2006/relationships/image" Target="../media/image43.jpeg"/><Relationship Id="rId6" Type="http://schemas.openxmlformats.org/officeDocument/2006/relationships/image" Target="../media/image42.jpeg"/><Relationship Id="rId5" Type="http://schemas.openxmlformats.org/officeDocument/2006/relationships/image" Target="../media/image12.png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6" Type="http://schemas.openxmlformats.org/officeDocument/2006/relationships/image" Target="../media/image45.jpeg"/><Relationship Id="rId5" Type="http://schemas.openxmlformats.org/officeDocument/2006/relationships/image" Target="../media/image42.jpeg"/><Relationship Id="rId4" Type="http://schemas.openxmlformats.org/officeDocument/2006/relationships/image" Target="../media/image40.pn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8" Type="http://schemas.openxmlformats.org/officeDocument/2006/relationships/notesSlide" Target="../notesSlides/notesSlide12.xml"/><Relationship Id="rId17" Type="http://schemas.openxmlformats.org/officeDocument/2006/relationships/slideLayout" Target="../slideLayouts/slideLayout11.xml"/><Relationship Id="rId16" Type="http://schemas.openxmlformats.org/officeDocument/2006/relationships/image" Target="../media/image34.png"/><Relationship Id="rId15" Type="http://schemas.openxmlformats.org/officeDocument/2006/relationships/image" Target="../media/image32.png"/><Relationship Id="rId14" Type="http://schemas.openxmlformats.org/officeDocument/2006/relationships/image" Target="../media/image7.jpeg"/><Relationship Id="rId13" Type="http://schemas.openxmlformats.org/officeDocument/2006/relationships/image" Target="../media/image5.jpeg"/><Relationship Id="rId12" Type="http://schemas.openxmlformats.org/officeDocument/2006/relationships/image" Target="../media/image8.png"/><Relationship Id="rId11" Type="http://schemas.openxmlformats.org/officeDocument/2006/relationships/image" Target="../media/image43.jpeg"/><Relationship Id="rId10" Type="http://schemas.openxmlformats.org/officeDocument/2006/relationships/image" Target="../media/image49.png"/><Relationship Id="rId1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50.png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2.png"/><Relationship Id="rId3" Type="http://schemas.openxmlformats.org/officeDocument/2006/relationships/image" Target="../media/image21.jpeg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8920" y="2153122"/>
            <a:ext cx="1123416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5400" b="1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kumimoji="1" lang="zh-CN" altLang="en-US" sz="5400" b="1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5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浙江数据开放创新应用大赛</a:t>
            </a:r>
            <a:endParaRPr kumimoji="1" lang="en-US" altLang="zh-CN" sz="54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4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4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食安</a:t>
            </a:r>
            <a:r>
              <a:rPr kumimoji="1" lang="zh-CN" altLang="en-US" sz="4400" b="1" spc="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</a:t>
            </a:r>
            <a:endParaRPr kumimoji="1" lang="zh-CN" altLang="en-US" sz="44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91417" y="4936448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食品质量安全工程与管理创新团队</a:t>
            </a:r>
            <a:endParaRPr kumimoji="1" lang="zh-CN" altLang="en-US" dirty="0">
              <a:solidFill>
                <a:schemeClr val="bg1">
                  <a:alpha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" name="组合 9"/>
          <p:cNvGrpSpPr/>
          <p:nvPr/>
        </p:nvGrpSpPr>
        <p:grpSpPr>
          <a:xfrm>
            <a:off x="57875" y="0"/>
            <a:ext cx="2141619" cy="901700"/>
            <a:chOff x="57875" y="0"/>
            <a:chExt cx="2141619" cy="9017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7875" y="0"/>
              <a:ext cx="1917700" cy="9017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78537" y="21206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kumimoji="1" lang="zh-CN" altLang="en-US" sz="2800" b="1" dirty="0">
                  <a:solidFill>
                    <a:srgbClr val="014E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解决问题</a:t>
              </a:r>
              <a:endParaRPr kumimoji="1" lang="zh-CN" altLang="en-US" sz="2800" b="1" dirty="0">
                <a:solidFill>
                  <a:srgbClr val="014EC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723656" y="258170"/>
            <a:ext cx="4171950" cy="52197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800" dirty="0"/>
              <a:t>管理决策支持</a:t>
            </a:r>
            <a:r>
              <a:rPr lang="en-US" altLang="zh-CN" sz="2800" dirty="0"/>
              <a:t>-Dashboard</a:t>
            </a:r>
            <a:endParaRPr lang="en-US" altLang="zh-CN" sz="2800" dirty="0"/>
          </a:p>
        </p:txBody>
      </p:sp>
      <p:pic>
        <p:nvPicPr>
          <p:cNvPr id="3" name="图片 2" descr="OI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5" y="901700"/>
            <a:ext cx="11217910" cy="5869305"/>
          </a:xfrm>
          <a:prstGeom prst="rect">
            <a:avLst/>
          </a:prstGeom>
        </p:spPr>
      </p:pic>
      <p:pic>
        <p:nvPicPr>
          <p:cNvPr id="4" name="图片 3" descr="OI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9010" y="2426335"/>
            <a:ext cx="4514850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005" y="1597660"/>
            <a:ext cx="4078605" cy="238125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8440" y="4239260"/>
            <a:ext cx="4134485" cy="2450465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335" y="4124325"/>
            <a:ext cx="3440430" cy="2140585"/>
          </a:xfrm>
          <a:prstGeom prst="rect">
            <a:avLst/>
          </a:prstGeom>
        </p:spPr>
      </p:pic>
      <p:pic>
        <p:nvPicPr>
          <p:cNvPr id="30" name="图片 3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06180" y="1636395"/>
            <a:ext cx="3056255" cy="218884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446520" y="-262890"/>
            <a:ext cx="3524924" cy="168827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94" y="3528"/>
            <a:ext cx="9360445" cy="688526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7875" y="0"/>
            <a:ext cx="2141619" cy="901700"/>
            <a:chOff x="57875" y="0"/>
            <a:chExt cx="2141619" cy="9017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75" y="0"/>
              <a:ext cx="1917700" cy="9017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78537" y="21206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14E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解决问题</a:t>
              </a:r>
              <a:endParaRPr kumimoji="1" lang="zh-CN" altLang="en-US" sz="2800" b="1" dirty="0">
                <a:solidFill>
                  <a:srgbClr val="014EC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723656" y="258170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应用场景一：知识图谱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9834284" y="2129224"/>
            <a:ext cx="20881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通过文本挖掘技术，从网络文本提取食品和化学物质的风险关联。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通过力导向图进行知识图谱的可视化。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7875" y="0"/>
            <a:ext cx="2141619" cy="901700"/>
            <a:chOff x="57875" y="0"/>
            <a:chExt cx="2141619" cy="9017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75" y="0"/>
              <a:ext cx="1917700" cy="9017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78537" y="21206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14E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解决问题</a:t>
              </a:r>
              <a:endParaRPr kumimoji="1" lang="zh-CN" altLang="en-US" sz="2800" b="1" dirty="0">
                <a:solidFill>
                  <a:srgbClr val="014EC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723656" y="258170"/>
            <a:ext cx="41553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应用场景二：时空可视化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9834284" y="2129224"/>
            <a:ext cx="208810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从新闻报道、网络舆情提取食品安全事件的时间和地理信息，并可视化时空演化过程。</a:t>
            </a:r>
            <a:endParaRPr lang="en-US" altLang="zh-C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3763"/>
            <a:ext cx="9693015" cy="57442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7875" y="0"/>
            <a:ext cx="2141619" cy="901700"/>
            <a:chOff x="57875" y="0"/>
            <a:chExt cx="2141619" cy="9017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75" y="0"/>
              <a:ext cx="1917700" cy="9017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78537" y="21206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14E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解决问题</a:t>
              </a:r>
              <a:endParaRPr kumimoji="1" lang="zh-CN" altLang="en-US" sz="2800" b="1" dirty="0">
                <a:solidFill>
                  <a:srgbClr val="014EC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832407" y="258170"/>
            <a:ext cx="55707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应用场景三：化学指纹特征知识库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7249590" y="5438675"/>
            <a:ext cx="49424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基于快速检测技术和高效的特征匹配算法，提高抽检通量和效率</a:t>
            </a:r>
            <a:endParaRPr lang="en-US" altLang="zh-CN" sz="2400" dirty="0"/>
          </a:p>
        </p:txBody>
      </p:sp>
      <p:pic>
        <p:nvPicPr>
          <p:cNvPr id="15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774" y="1675244"/>
            <a:ext cx="4914900" cy="2979846"/>
          </a:xfrm>
          <a:prstGeom prst="rect">
            <a:avLst/>
          </a:prstGeom>
        </p:spPr>
      </p:pic>
      <p:sp>
        <p:nvSpPr>
          <p:cNvPr id="16" name="右箭头 13"/>
          <p:cNvSpPr/>
          <p:nvPr/>
        </p:nvSpPr>
        <p:spPr>
          <a:xfrm>
            <a:off x="-1387436" y="3035595"/>
            <a:ext cx="1050290" cy="196215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右箭头 14"/>
          <p:cNvSpPr/>
          <p:nvPr/>
        </p:nvSpPr>
        <p:spPr>
          <a:xfrm>
            <a:off x="-2229623" y="2131155"/>
            <a:ext cx="1050290" cy="196215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右箭头 15"/>
          <p:cNvSpPr/>
          <p:nvPr/>
        </p:nvSpPr>
        <p:spPr>
          <a:xfrm rot="2640000">
            <a:off x="-1509356" y="4481490"/>
            <a:ext cx="1355725" cy="196215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9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007" y="4676370"/>
            <a:ext cx="1866992" cy="1312263"/>
          </a:xfrm>
          <a:prstGeom prst="rect">
            <a:avLst/>
          </a:prstGeom>
        </p:spPr>
      </p:pic>
      <p:sp>
        <p:nvSpPr>
          <p:cNvPr id="20" name="文本框 17"/>
          <p:cNvSpPr txBox="1"/>
          <p:nvPr/>
        </p:nvSpPr>
        <p:spPr>
          <a:xfrm>
            <a:off x="443594" y="2688579"/>
            <a:ext cx="2723823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化学快检数据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/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仿生传感器、质谱、光谱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22" name="文本框 19"/>
          <p:cNvSpPr txBox="1"/>
          <p:nvPr/>
        </p:nvSpPr>
        <p:spPr>
          <a:xfrm>
            <a:off x="991915" y="6006051"/>
            <a:ext cx="2240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有害物质、异常成分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23" name="文本框 20"/>
          <p:cNvSpPr txBox="1"/>
          <p:nvPr/>
        </p:nvSpPr>
        <p:spPr>
          <a:xfrm>
            <a:off x="8486220" y="4676064"/>
            <a:ext cx="2723823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有害化学物质的指纹特征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24" name="圆柱形 21"/>
          <p:cNvSpPr/>
          <p:nvPr/>
        </p:nvSpPr>
        <p:spPr>
          <a:xfrm>
            <a:off x="7250559" y="3873569"/>
            <a:ext cx="934720" cy="935355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5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79" y="4190434"/>
            <a:ext cx="662940" cy="497205"/>
          </a:xfrm>
          <a:prstGeom prst="rect">
            <a:avLst/>
          </a:prstGeom>
        </p:spPr>
      </p:pic>
      <p:pic>
        <p:nvPicPr>
          <p:cNvPr id="26" name="Image1"/>
          <p:cNvPicPr/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3"/>
          <a:stretch>
            <a:fillRect/>
          </a:stretch>
        </p:blipFill>
        <p:spPr>
          <a:xfrm>
            <a:off x="1307416" y="1424707"/>
            <a:ext cx="1356944" cy="1125454"/>
          </a:xfrm>
          <a:prstGeom prst="rect">
            <a:avLst/>
          </a:prstGeom>
        </p:spPr>
      </p:pic>
      <p:pic>
        <p:nvPicPr>
          <p:cNvPr id="27" name="图片 30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8"/>
          <a:stretch>
            <a:fillRect/>
          </a:stretch>
        </p:blipFill>
        <p:spPr>
          <a:xfrm>
            <a:off x="346517" y="1424706"/>
            <a:ext cx="1200264" cy="1229725"/>
          </a:xfrm>
          <a:prstGeom prst="rect">
            <a:avLst/>
          </a:prstGeom>
        </p:spPr>
      </p:pic>
      <p:pic>
        <p:nvPicPr>
          <p:cNvPr id="30" name="图片 3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56881" y="1741919"/>
            <a:ext cx="1717711" cy="1229725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0650" y="4147209"/>
            <a:ext cx="2074874" cy="1632234"/>
          </a:xfrm>
          <a:prstGeom prst="rect">
            <a:avLst/>
          </a:prstGeom>
        </p:spPr>
      </p:pic>
      <p:sp>
        <p:nvSpPr>
          <p:cNvPr id="31" name="文本框 19"/>
          <p:cNvSpPr txBox="1"/>
          <p:nvPr/>
        </p:nvSpPr>
        <p:spPr>
          <a:xfrm>
            <a:off x="4437290" y="5967014"/>
            <a:ext cx="203132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机器学习判别模型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2" name="文本框 48"/>
          <p:cNvSpPr txBox="1"/>
          <p:nvPr/>
        </p:nvSpPr>
        <p:spPr>
          <a:xfrm>
            <a:off x="5009008" y="1917242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rPr>
              <a:t>感官信息特征</a:t>
            </a:r>
            <a:endParaRPr lang="zh-CN" altLang="en-US" sz="1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50"/>
          <p:cNvSpPr txBox="1"/>
          <p:nvPr/>
        </p:nvSpPr>
        <p:spPr>
          <a:xfrm>
            <a:off x="5012116" y="2421298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rPr>
              <a:t>理化信息特征</a:t>
            </a:r>
            <a:endParaRPr lang="zh-CN" altLang="en-US" sz="1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文本框 53"/>
          <p:cNvSpPr txBox="1"/>
          <p:nvPr/>
        </p:nvSpPr>
        <p:spPr>
          <a:xfrm>
            <a:off x="5005850" y="2925609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rPr>
              <a:t>生化信息特征</a:t>
            </a:r>
            <a:endParaRPr lang="zh-CN" altLang="en-US" sz="1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右箭头 34"/>
          <p:cNvSpPr/>
          <p:nvPr/>
        </p:nvSpPr>
        <p:spPr bwMode="auto">
          <a:xfrm>
            <a:off x="3889769" y="2213446"/>
            <a:ext cx="892022" cy="16604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solidFill>
                  <a:sysClr val="windowText" lastClr="000000"/>
                </a:solidFill>
              </a:ln>
              <a:noFill/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文本框 36"/>
          <p:cNvSpPr txBox="1"/>
          <p:nvPr/>
        </p:nvSpPr>
        <p:spPr>
          <a:xfrm rot="46741">
            <a:off x="3838388" y="192825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特征提取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797604" y="1659407"/>
            <a:ext cx="142058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i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U=[u</a:t>
            </a:r>
            <a:r>
              <a:rPr lang="en-US" altLang="zh-CN" sz="1400" i="1" baseline="-250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1</a:t>
            </a:r>
            <a:r>
              <a:rPr lang="zh-CN" altLang="en-US" sz="1400" i="1" baseline="-250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，</a:t>
            </a:r>
            <a:r>
              <a:rPr lang="en-US" altLang="zh-CN" sz="1400" i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u</a:t>
            </a:r>
            <a:r>
              <a:rPr lang="en-US" altLang="zh-CN" sz="1400" i="1" baseline="-250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2</a:t>
            </a:r>
            <a:r>
              <a:rPr lang="zh-CN" altLang="en-US" sz="1400" i="1" baseline="-250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，</a:t>
            </a:r>
            <a:r>
              <a:rPr lang="en-US" altLang="zh-CN" sz="1400" i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u</a:t>
            </a:r>
            <a:r>
              <a:rPr lang="en-US" altLang="zh-CN" sz="1400" i="1" baseline="-250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3</a:t>
            </a:r>
            <a:r>
              <a:rPr lang="en-US" altLang="zh-CN" sz="1400" i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...]'</a:t>
            </a:r>
            <a:endParaRPr lang="zh-CN" altLang="en-US" sz="1400" i="1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53865" y="2113521"/>
            <a:ext cx="1443024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i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V=[v</a:t>
            </a:r>
            <a:r>
              <a:rPr lang="en-US" altLang="zh-CN" sz="1400" i="1" baseline="-250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1</a:t>
            </a:r>
            <a:r>
              <a:rPr lang="zh-CN" altLang="en-US" sz="1400" i="1" baseline="-25000" dirty="0">
                <a:solidFill>
                  <a:schemeClr val="accent5">
                    <a:lumMod val="50000"/>
                  </a:schemeClr>
                </a:solidFill>
              </a:rPr>
              <a:t> ， </a:t>
            </a:r>
            <a:r>
              <a:rPr lang="en-US" altLang="zh-CN" sz="1400" i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v</a:t>
            </a:r>
            <a:r>
              <a:rPr lang="en-US" altLang="zh-CN" sz="1400" i="1" baseline="-250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2</a:t>
            </a:r>
            <a:r>
              <a:rPr lang="zh-CN" altLang="en-US" sz="1400" i="1" baseline="-25000" dirty="0">
                <a:solidFill>
                  <a:schemeClr val="accent5">
                    <a:lumMod val="50000"/>
                  </a:schemeClr>
                </a:solidFill>
              </a:rPr>
              <a:t> ， </a:t>
            </a:r>
            <a:r>
              <a:rPr lang="en-US" altLang="zh-CN" sz="1400" i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v</a:t>
            </a:r>
            <a:r>
              <a:rPr lang="en-US" altLang="zh-CN" sz="1400" i="1" baseline="-250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3</a:t>
            </a:r>
            <a:r>
              <a:rPr lang="en-US" altLang="zh-CN" sz="1400" i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...]'</a:t>
            </a:r>
            <a:endParaRPr lang="zh-CN" altLang="en-US" sz="1400" i="1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630439" y="2648029"/>
            <a:ext cx="1635384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i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W=[w</a:t>
            </a:r>
            <a:r>
              <a:rPr lang="en-US" altLang="zh-CN" sz="1400" i="1" baseline="-250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1</a:t>
            </a:r>
            <a:r>
              <a:rPr lang="zh-CN" altLang="en-US" sz="1400" i="1" baseline="-25000" dirty="0">
                <a:solidFill>
                  <a:schemeClr val="accent5">
                    <a:lumMod val="50000"/>
                  </a:schemeClr>
                </a:solidFill>
              </a:rPr>
              <a:t> ， </a:t>
            </a:r>
            <a:r>
              <a:rPr lang="en-US" altLang="zh-CN" sz="1400" i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w</a:t>
            </a:r>
            <a:r>
              <a:rPr lang="en-US" altLang="zh-CN" sz="1400" i="1" baseline="-250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2</a:t>
            </a:r>
            <a:r>
              <a:rPr lang="zh-CN" altLang="en-US" sz="1400" i="1" baseline="-25000" dirty="0">
                <a:solidFill>
                  <a:schemeClr val="accent5">
                    <a:lumMod val="50000"/>
                  </a:schemeClr>
                </a:solidFill>
              </a:rPr>
              <a:t> ， </a:t>
            </a:r>
            <a:r>
              <a:rPr lang="en-US" altLang="zh-CN" sz="1400" i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w</a:t>
            </a:r>
            <a:r>
              <a:rPr lang="en-US" altLang="zh-CN" sz="1400" i="1" baseline="-250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3</a:t>
            </a:r>
            <a:r>
              <a:rPr lang="en-US" altLang="zh-CN" sz="1400" i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...]'</a:t>
            </a:r>
            <a:endParaRPr lang="zh-CN" altLang="en-US" sz="1400" i="1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0" name="文本框 36"/>
          <p:cNvSpPr txBox="1"/>
          <p:nvPr/>
        </p:nvSpPr>
        <p:spPr>
          <a:xfrm rot="46741">
            <a:off x="3639147" y="2383921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latin typeface="黑体" panose="02010609060101010101" pitchFamily="49" charset="-122"/>
                <a:ea typeface="黑体" panose="02010609060101010101" pitchFamily="49" charset="-122"/>
              </a:rPr>
              <a:t>e.g. Group-LASSO</a:t>
            </a:r>
            <a:endParaRPr lang="en-US" altLang="zh-CN" sz="1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右箭头 34"/>
          <p:cNvSpPr/>
          <p:nvPr/>
        </p:nvSpPr>
        <p:spPr bwMode="auto">
          <a:xfrm rot="5400000">
            <a:off x="5112858" y="3569944"/>
            <a:ext cx="758657" cy="19677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solidFill>
                  <a:sysClr val="windowText" lastClr="000000"/>
                </a:solidFill>
              </a:ln>
              <a:noFill/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右箭头 34"/>
          <p:cNvSpPr/>
          <p:nvPr/>
        </p:nvSpPr>
        <p:spPr bwMode="auto">
          <a:xfrm rot="10800000">
            <a:off x="6437136" y="4371511"/>
            <a:ext cx="758657" cy="19677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solidFill>
                  <a:sysClr val="windowText" lastClr="000000"/>
                </a:solidFill>
              </a:ln>
              <a:noFill/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右箭头 34"/>
          <p:cNvSpPr/>
          <p:nvPr/>
        </p:nvSpPr>
        <p:spPr bwMode="auto">
          <a:xfrm rot="10800000">
            <a:off x="3186715" y="4766555"/>
            <a:ext cx="1250574" cy="19677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solidFill>
                  <a:sysClr val="windowText" lastClr="000000"/>
                </a:solidFill>
              </a:ln>
              <a:noFill/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19"/>
          <p:cNvSpPr txBox="1"/>
          <p:nvPr/>
        </p:nvSpPr>
        <p:spPr>
          <a:xfrm>
            <a:off x="3293111" y="4474098"/>
            <a:ext cx="99257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推理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/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预测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7875" y="0"/>
            <a:ext cx="2141619" cy="901700"/>
            <a:chOff x="57875" y="0"/>
            <a:chExt cx="2141619" cy="9017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75" y="0"/>
              <a:ext cx="1917700" cy="9017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78537" y="21206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14E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解决问题</a:t>
              </a:r>
              <a:endParaRPr kumimoji="1" lang="zh-CN" altLang="en-US" sz="2800" b="1" dirty="0">
                <a:solidFill>
                  <a:srgbClr val="014EC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723656" y="258170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应用场景四：全过程溯源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8927213" y="2145655"/>
            <a:ext cx="30864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采集并公开监管部门抽检数据和企业生产数据，提供全过程溯源，构建质量链和风险传播模型。</a:t>
            </a:r>
            <a:endParaRPr lang="en-US" altLang="zh-CN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37" y="990889"/>
            <a:ext cx="8170330" cy="6206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113" y="2964440"/>
            <a:ext cx="4304724" cy="29156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340" y="4376132"/>
            <a:ext cx="3292186" cy="20487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12605"/>
          <a:stretch>
            <a:fillRect/>
          </a:stretch>
        </p:blipFill>
        <p:spPr>
          <a:xfrm>
            <a:off x="0" y="0"/>
            <a:ext cx="12079224" cy="685800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090668" y="2837477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400" b="1" dirty="0">
                <a:solidFill>
                  <a:srgbClr val="014E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三、数据使用</a:t>
            </a:r>
            <a:endParaRPr kumimoji="1" lang="zh-CN" altLang="en-US" sz="4400" b="1" dirty="0">
              <a:solidFill>
                <a:srgbClr val="014E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7875" y="0"/>
            <a:ext cx="2141619" cy="901700"/>
            <a:chOff x="57875" y="0"/>
            <a:chExt cx="2141619" cy="9017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75" y="0"/>
              <a:ext cx="1917700" cy="9017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78537" y="21206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14E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数据使用</a:t>
              </a:r>
              <a:endParaRPr kumimoji="1" lang="zh-CN" altLang="en-US" sz="2800" b="1" dirty="0">
                <a:solidFill>
                  <a:srgbClr val="014EC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4488181" y="269524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/>
              <a:t>（一）数据清单</a:t>
            </a:r>
            <a:endParaRPr lang="zh-CN" altLang="zh-CN" sz="2800" dirty="0"/>
          </a:p>
        </p:txBody>
      </p:sp>
      <p:sp>
        <p:nvSpPr>
          <p:cNvPr id="16" name="Rectangle: Rounded Corners 15"/>
          <p:cNvSpPr/>
          <p:nvPr/>
        </p:nvSpPr>
        <p:spPr>
          <a:xfrm>
            <a:off x="2324896" y="1679371"/>
            <a:ext cx="9433581" cy="14006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/>
              <a:t>1</a:t>
            </a:r>
            <a:r>
              <a:rPr lang="zh-CN" altLang="en-US" sz="2400" dirty="0"/>
              <a:t>、</a:t>
            </a:r>
            <a:r>
              <a:rPr lang="ja-JP" altLang="en-US" sz="2400" dirty="0"/>
              <a:t>浙江省政府公开数据 </a:t>
            </a:r>
            <a:r>
              <a:rPr lang="en-US" altLang="ja-JP" sz="2400" dirty="0"/>
              <a:t>(</a:t>
            </a:r>
            <a:r>
              <a:rPr lang="en-US" sz="2400" dirty="0"/>
              <a:t>data.zjzwfw.gov.cn)</a:t>
            </a:r>
            <a:r>
              <a:rPr lang="zh-CN" altLang="en-US" sz="2400" dirty="0"/>
              <a:t> ，</a:t>
            </a:r>
            <a:endParaRPr lang="en-US" altLang="zh-CN" sz="2400" dirty="0"/>
          </a:p>
          <a:p>
            <a:r>
              <a:rPr lang="en-US" altLang="zh-CN" sz="2400" dirty="0"/>
              <a:t>《</a:t>
            </a:r>
            <a:r>
              <a:rPr lang="zh-CN" altLang="en-US" sz="2400" dirty="0"/>
              <a:t>食品监督抽查不合格信息</a:t>
            </a:r>
            <a:r>
              <a:rPr lang="en-US" altLang="zh-CN" sz="2400" dirty="0"/>
              <a:t>》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r>
              <a:rPr lang="en-US" sz="2400" dirty="0"/>
              <a:t>“cata_4370.xls”</a:t>
            </a:r>
            <a:r>
              <a:rPr lang="ja-JP" altLang="en-US" sz="2400" dirty="0"/>
              <a:t> </a:t>
            </a:r>
            <a:r>
              <a:rPr lang="zh-CN" altLang="en-US" sz="2400" dirty="0"/>
              <a:t>，共</a:t>
            </a:r>
            <a:r>
              <a:rPr lang="en-US" altLang="zh-CN" sz="2400" dirty="0"/>
              <a:t>1139</a:t>
            </a:r>
            <a:r>
              <a:rPr lang="zh-CN" altLang="en-US" sz="2400" dirty="0"/>
              <a:t>条抽检数据</a:t>
            </a:r>
            <a:endParaRPr lang="en-US" sz="2400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2318656" y="3211285"/>
            <a:ext cx="9433581" cy="156754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/>
              <a:t>2</a:t>
            </a:r>
            <a:r>
              <a:rPr lang="zh-CN" altLang="en-US" sz="2400" dirty="0"/>
              <a:t>、全国打击违法添加非食用物质和滥用食品添加剂专项整治领导小组、卫生部，五批</a:t>
            </a:r>
            <a:r>
              <a:rPr lang="en-US" altLang="zh-CN" sz="2400" dirty="0"/>
              <a:t>《</a:t>
            </a:r>
            <a:r>
              <a:rPr lang="zh-CN" altLang="en-US" sz="2400" dirty="0"/>
              <a:t>食品中可能违法添加的非食用物质和易滥用的食品添加剂名单</a:t>
            </a:r>
            <a:r>
              <a:rPr lang="en-US" altLang="zh-CN" sz="2400" dirty="0"/>
              <a:t>》,</a:t>
            </a:r>
            <a:endParaRPr lang="en-US" altLang="zh-CN" sz="2400" dirty="0"/>
          </a:p>
          <a:p>
            <a:r>
              <a:rPr lang="zh-CN" altLang="en-US" sz="2400" dirty="0"/>
              <a:t>共</a:t>
            </a:r>
            <a:r>
              <a:rPr lang="en-US" altLang="zh-CN" sz="2400" dirty="0"/>
              <a:t>110</a:t>
            </a:r>
            <a:r>
              <a:rPr lang="zh-CN" altLang="en-US" sz="2400" dirty="0"/>
              <a:t>条记录</a:t>
            </a:r>
            <a:endParaRPr lang="en-US" altLang="zh-CN" sz="2400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2318656" y="4913087"/>
            <a:ext cx="9433581" cy="14006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/>
              <a:t>3</a:t>
            </a:r>
            <a:r>
              <a:rPr lang="zh-CN" altLang="en-US" sz="2400" dirty="0"/>
              <a:t>、 食品安全文本语料库，</a:t>
            </a:r>
            <a:endParaRPr lang="en-US" altLang="zh-CN" sz="2400" dirty="0"/>
          </a:p>
          <a:p>
            <a:r>
              <a:rPr lang="zh-CN" altLang="en-US" sz="2400" dirty="0"/>
              <a:t>来源：中国食品安全网 </a:t>
            </a:r>
            <a:r>
              <a:rPr lang="en-US" altLang="zh-CN" sz="2400" dirty="0"/>
              <a:t>– </a:t>
            </a:r>
            <a:r>
              <a:rPr lang="zh-CN" altLang="en-US" sz="2400" dirty="0"/>
              <a:t>曝光专栏、专家解读专栏；食安中国，</a:t>
            </a:r>
            <a:endParaRPr lang="en-US" altLang="zh-CN" sz="2400" dirty="0"/>
          </a:p>
          <a:p>
            <a:r>
              <a:rPr lang="zh-CN" altLang="en-US" sz="2400" dirty="0"/>
              <a:t>共</a:t>
            </a:r>
            <a:r>
              <a:rPr lang="en-US" altLang="zh-CN" sz="2400" dirty="0"/>
              <a:t>5599</a:t>
            </a:r>
            <a:r>
              <a:rPr lang="zh-CN" altLang="en-US" sz="2400" dirty="0"/>
              <a:t>份文档</a:t>
            </a:r>
            <a:endParaRPr lang="en-US" sz="2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9" y="3378198"/>
            <a:ext cx="1400630" cy="14006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37" y="4999293"/>
            <a:ext cx="1620956" cy="140063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64029" y="1679371"/>
            <a:ext cx="1400630" cy="1400630"/>
            <a:chOff x="664029" y="1679371"/>
            <a:chExt cx="1400630" cy="140063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029" y="1679371"/>
              <a:ext cx="1400630" cy="140063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396556" y="2541500"/>
              <a:ext cx="646331" cy="36933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>
                  <a:latin typeface="黑体" panose="02010609060101010101" pitchFamily="49" charset="-122"/>
                  <a:ea typeface="黑体" panose="02010609060101010101" pitchFamily="49" charset="-122"/>
                </a:rPr>
                <a:t>浙江</a:t>
              </a:r>
              <a:endParaRPr 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8809" y="4660792"/>
            <a:ext cx="1630392" cy="20164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351" y="4725215"/>
            <a:ext cx="4089579" cy="19756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4842789"/>
            <a:ext cx="4914900" cy="1955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108" y="4627483"/>
            <a:ext cx="2676728" cy="2016468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7875" y="0"/>
            <a:ext cx="2141619" cy="901700"/>
            <a:chOff x="57875" y="0"/>
            <a:chExt cx="2141619" cy="9017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875" y="0"/>
              <a:ext cx="1917700" cy="9017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78537" y="21206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14E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数据使用</a:t>
              </a:r>
              <a:endParaRPr kumimoji="1" lang="zh-CN" altLang="en-US" sz="2800" b="1" dirty="0">
                <a:solidFill>
                  <a:srgbClr val="014EC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4488181" y="269524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/>
              <a:t>（一）数据清单</a:t>
            </a:r>
            <a:endParaRPr lang="zh-CN" altLang="zh-CN" sz="2800" dirty="0"/>
          </a:p>
        </p:txBody>
      </p:sp>
      <p:sp>
        <p:nvSpPr>
          <p:cNvPr id="16" name="Rectangle: Rounded Corners 15"/>
          <p:cNvSpPr/>
          <p:nvPr/>
        </p:nvSpPr>
        <p:spPr>
          <a:xfrm>
            <a:off x="2711086" y="1360170"/>
            <a:ext cx="9058821" cy="332180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/>
              <a:t>4</a:t>
            </a:r>
            <a:r>
              <a:rPr lang="zh-CN" altLang="en-US" sz="2400" dirty="0"/>
              <a:t>、化学快检数据。</a:t>
            </a:r>
            <a:endParaRPr lang="en-US" altLang="zh-CN" sz="2400" dirty="0"/>
          </a:p>
          <a:p>
            <a:r>
              <a:rPr lang="zh-CN" altLang="en-US" sz="2400" dirty="0"/>
              <a:t>来源：浙江工商大学浙江食品质量安全工程研究院、新希望集团、浙江盐业、及浙江省发展资产经营有限公司其它下属企业。</a:t>
            </a:r>
            <a:endParaRPr lang="en-US" altLang="zh-CN" sz="2400" dirty="0"/>
          </a:p>
          <a:p>
            <a:r>
              <a:rPr lang="zh-CN" altLang="en-US" sz="2400" dirty="0"/>
              <a:t>提供各类食品的检测数据，包括电子鼻、飞行时间质谱仪、离子迁移谱仪、拉曼光谱仪、红外光谱仪、紫外光谱仪等；主要表征指标有：感官质量、理化质量、微生物质量等，谱图谱图采集时间序列涵盖了种植期、加工期、流通期、消费期等各个时期。</a:t>
            </a:r>
            <a:endParaRPr lang="en-US" altLang="zh-CN" sz="2400" dirty="0"/>
          </a:p>
          <a:p>
            <a:r>
              <a:rPr lang="zh-CN" altLang="en-US" sz="2400" dirty="0"/>
              <a:t>目前有 </a:t>
            </a:r>
            <a:r>
              <a:rPr lang="en-US" altLang="zh-CN" sz="2400" dirty="0"/>
              <a:t>6 </a:t>
            </a:r>
            <a:r>
              <a:rPr lang="zh-CN" altLang="en-US" sz="2400" dirty="0"/>
              <a:t>万条谱图数据、超过 </a:t>
            </a:r>
            <a:r>
              <a:rPr lang="en-US" altLang="zh-CN" sz="2400" dirty="0"/>
              <a:t>10 GB </a:t>
            </a:r>
            <a:r>
              <a:rPr lang="zh-CN" altLang="en-US" sz="2400" dirty="0"/>
              <a:t>数据量。</a:t>
            </a:r>
            <a:endParaRPr lang="en-US" altLang="zh-C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515" y="1962651"/>
            <a:ext cx="190500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529" y="4647689"/>
            <a:ext cx="1803765" cy="182173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3875" y="2082330"/>
            <a:ext cx="875365" cy="877151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374779" y="4543458"/>
            <a:ext cx="11558141" cy="2236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357" y="4890911"/>
            <a:ext cx="4914900" cy="19558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7875" y="0"/>
            <a:ext cx="2141619" cy="901700"/>
            <a:chOff x="57875" y="0"/>
            <a:chExt cx="2141619" cy="9017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75" y="0"/>
              <a:ext cx="1917700" cy="9017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78537" y="21206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14E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数据使用</a:t>
              </a:r>
              <a:endParaRPr kumimoji="1" lang="zh-CN" altLang="en-US" sz="2800" b="1" dirty="0">
                <a:solidFill>
                  <a:srgbClr val="014EC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232370" y="212063"/>
            <a:ext cx="5781001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lnSpc>
                <a:spcPct val="130000"/>
              </a:lnSpc>
              <a:defRPr kumimoji="1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algn="l"/>
            <a:r>
              <a:rPr lang="zh-CN" altLang="zh-CN" sz="2800" dirty="0"/>
              <a:t>（二）算法模型与技术方案</a:t>
            </a:r>
            <a:endParaRPr lang="zh-CN" altLang="zh-CN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73" y="2523641"/>
            <a:ext cx="1400630" cy="140063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64029" y="1316616"/>
            <a:ext cx="1400630" cy="1400630"/>
            <a:chOff x="664029" y="1679371"/>
            <a:chExt cx="1400630" cy="140063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029" y="1679371"/>
              <a:ext cx="1400630" cy="140063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396556" y="2541500"/>
              <a:ext cx="646331" cy="36933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>
                  <a:latin typeface="黑体" panose="02010609060101010101" pitchFamily="49" charset="-122"/>
                  <a:ea typeface="黑体" panose="02010609060101010101" pitchFamily="49" charset="-122"/>
                </a:rPr>
                <a:t>浙江</a:t>
              </a:r>
              <a:endParaRPr 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989" y="1668142"/>
            <a:ext cx="1650486" cy="1379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4653" y="1823527"/>
            <a:ext cx="1107996" cy="11079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2042" y="4599860"/>
            <a:ext cx="2493321" cy="195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850" y="4721823"/>
            <a:ext cx="2206522" cy="17118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3498" y="4694258"/>
            <a:ext cx="2206522" cy="1406518"/>
          </a:xfrm>
          <a:prstGeom prst="rect">
            <a:avLst/>
          </a:prstGeom>
        </p:spPr>
      </p:pic>
      <p:sp>
        <p:nvSpPr>
          <p:cNvPr id="21" name="Arrow: Right 20"/>
          <p:cNvSpPr/>
          <p:nvPr/>
        </p:nvSpPr>
        <p:spPr>
          <a:xfrm>
            <a:off x="2152528" y="2401285"/>
            <a:ext cx="1309511" cy="172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296413" y="257600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消歧义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412742" y="295121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领域词典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08282" y="1172230"/>
            <a:ext cx="2185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《</a:t>
            </a:r>
            <a:r>
              <a:rPr lang="zh-CN" altLang="en-US" sz="1200" dirty="0"/>
              <a:t>食品监督抽查不合格信息</a:t>
            </a:r>
            <a:r>
              <a:rPr lang="en-US" altLang="zh-CN" sz="1200" dirty="0"/>
              <a:t>》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400875" y="3767906"/>
            <a:ext cx="1917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《</a:t>
            </a:r>
            <a:r>
              <a:rPr lang="zh-CN" altLang="en-US" sz="1200" dirty="0"/>
              <a:t>食品中可能违法添加的非食用物质和易滥用的食品添加剂名单</a:t>
            </a:r>
            <a:r>
              <a:rPr lang="en-US" altLang="zh-CN" sz="1200" dirty="0"/>
              <a:t>》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2224585" y="2057045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概念提取</a:t>
            </a:r>
            <a:endParaRPr lang="en-US" dirty="0"/>
          </a:p>
        </p:txBody>
      </p:sp>
      <p:sp>
        <p:nvSpPr>
          <p:cNvPr id="27" name="Arrow: Right 26"/>
          <p:cNvSpPr/>
          <p:nvPr/>
        </p:nvSpPr>
        <p:spPr>
          <a:xfrm>
            <a:off x="4607088" y="2401285"/>
            <a:ext cx="851360" cy="172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998198" y="3021602"/>
            <a:ext cx="2687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食品安全事件语料库</a:t>
            </a:r>
            <a:endParaRPr lang="en-US" dirty="0"/>
          </a:p>
        </p:txBody>
      </p:sp>
      <p:sp>
        <p:nvSpPr>
          <p:cNvPr id="37" name="Arrow: Right 36"/>
          <p:cNvSpPr/>
          <p:nvPr/>
        </p:nvSpPr>
        <p:spPr>
          <a:xfrm rot="5400000">
            <a:off x="5058691" y="3824060"/>
            <a:ext cx="836572" cy="172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879135" y="388357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时间、空间信息提取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722316" y="203741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分词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093517" y="637099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知识图谱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990108" y="641050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时空演化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9437151" y="6083284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/>
              <a:t>全过程溯源、</a:t>
            </a:r>
            <a:endParaRPr lang="en-US" altLang="zh-CN" dirty="0"/>
          </a:p>
          <a:p>
            <a:pPr algn="ctr"/>
            <a:r>
              <a:rPr lang="zh-CN" altLang="en-US" dirty="0"/>
              <a:t>质量链、风险传播模型</a:t>
            </a:r>
            <a:endParaRPr lang="en-US" dirty="0"/>
          </a:p>
        </p:txBody>
      </p:sp>
      <p:sp>
        <p:nvSpPr>
          <p:cNvPr id="44" name="Arrow: Right 43"/>
          <p:cNvSpPr/>
          <p:nvPr/>
        </p:nvSpPr>
        <p:spPr>
          <a:xfrm rot="5400000">
            <a:off x="7594929" y="3855930"/>
            <a:ext cx="772838" cy="172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8055355" y="3912413"/>
            <a:ext cx="2437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多谱融合分析、</a:t>
            </a:r>
            <a:r>
              <a:rPr lang="en-US" altLang="zh-CN" dirty="0"/>
              <a:t>GERT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8078726" y="3595352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Group-Lasso</a:t>
            </a:r>
            <a:r>
              <a:rPr lang="zh-CN" altLang="en-US" dirty="0"/>
              <a:t>、</a:t>
            </a:r>
            <a:endParaRPr lang="en-US" altLang="zh-CN" dirty="0"/>
          </a:p>
        </p:txBody>
      </p:sp>
      <p:sp>
        <p:nvSpPr>
          <p:cNvPr id="47" name="Rectangle 46"/>
          <p:cNvSpPr/>
          <p:nvPr/>
        </p:nvSpPr>
        <p:spPr>
          <a:xfrm>
            <a:off x="10824924" y="4178415"/>
            <a:ext cx="11079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/>
              <a:t>应用场景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689980" y="358155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命名实体识别、关联提取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714804" y="2999266"/>
            <a:ext cx="1339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/>
              <a:t>化学快检数据，如光谱、质谱等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2711" y="1915979"/>
            <a:ext cx="875365" cy="107046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92476" y="1764619"/>
            <a:ext cx="644114" cy="65052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1927" y="1787479"/>
            <a:ext cx="1050653" cy="50756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83520" y="2475643"/>
            <a:ext cx="1037929" cy="78190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05951" y="2387428"/>
            <a:ext cx="692770" cy="908698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10209838" y="1468081"/>
            <a:ext cx="1958452" cy="201512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ash"/>
              </a:ln>
              <a:noFill/>
            </a:endParaRPr>
          </a:p>
        </p:txBody>
      </p:sp>
      <p:sp>
        <p:nvSpPr>
          <p:cNvPr id="51" name="Arrow: Right 50"/>
          <p:cNvSpPr/>
          <p:nvPr/>
        </p:nvSpPr>
        <p:spPr>
          <a:xfrm rot="10800000">
            <a:off x="9190608" y="2349187"/>
            <a:ext cx="890041" cy="21337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49400" y="200009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自有数据</a:t>
            </a:r>
            <a:endParaRPr lang="en-US" dirty="0"/>
          </a:p>
        </p:txBody>
      </p:sp>
      <p:pic>
        <p:nvPicPr>
          <p:cNvPr id="59" name="图片 1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07439" y="4780166"/>
            <a:ext cx="2578638" cy="1563398"/>
          </a:xfrm>
          <a:prstGeom prst="rect">
            <a:avLst/>
          </a:prstGeom>
        </p:spPr>
      </p:pic>
      <p:sp>
        <p:nvSpPr>
          <p:cNvPr id="61" name="圆柱形 21"/>
          <p:cNvSpPr/>
          <p:nvPr/>
        </p:nvSpPr>
        <p:spPr>
          <a:xfrm>
            <a:off x="6437986" y="5645577"/>
            <a:ext cx="719021" cy="737546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62" name="图片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82435" y="5873316"/>
            <a:ext cx="627605" cy="470704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6542808" y="6380025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化学指纹特征快速匹配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7875" y="0"/>
            <a:ext cx="2141619" cy="901700"/>
            <a:chOff x="57875" y="0"/>
            <a:chExt cx="2141619" cy="9017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75" y="0"/>
              <a:ext cx="1917700" cy="9017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78537" y="21206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14E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数据使用</a:t>
              </a:r>
              <a:endParaRPr kumimoji="1" lang="zh-CN" altLang="en-US" sz="2800" b="1" dirty="0">
                <a:solidFill>
                  <a:srgbClr val="014EC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994370" y="174712"/>
            <a:ext cx="3810687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lnSpc>
                <a:spcPct val="130000"/>
              </a:lnSpc>
              <a:defRPr kumimoji="1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algn="l"/>
            <a:r>
              <a:rPr lang="zh-CN" altLang="zh-CN" sz="2800" dirty="0"/>
              <a:t>（三）数据安全</a:t>
            </a:r>
            <a:endParaRPr lang="zh-CN" altLang="zh-CN" sz="2800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2830285" y="2284188"/>
            <a:ext cx="8169729" cy="229869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400" dirty="0"/>
              <a:t>可能涉及隐私的数据：网络评论、消费者舆情等网络文本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隐私保护措施：脱敏和匿名处理</a:t>
            </a:r>
            <a:endParaRPr lang="en-US" altLang="zh-CN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84336" y="2509158"/>
            <a:ext cx="1839684" cy="18396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5675" y="0"/>
            <a:ext cx="714084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726680" y="-262890"/>
            <a:ext cx="5109210" cy="168827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文本框 29"/>
          <p:cNvSpPr txBox="1"/>
          <p:nvPr/>
        </p:nvSpPr>
        <p:spPr>
          <a:xfrm>
            <a:off x="-43557" y="1172089"/>
            <a:ext cx="251939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b="1" dirty="0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kumimoji="1" lang="en-US" altLang="zh-CN" sz="4400" b="1" dirty="0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3600" b="1" dirty="0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</a:t>
            </a:r>
            <a:endParaRPr kumimoji="1" lang="en-US" altLang="zh-CN" sz="3600" b="1" dirty="0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en-US" altLang="zh-CN" sz="3600" b="1" dirty="0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en-US" altLang="zh-CN" sz="3600" b="1" dirty="0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en-US" altLang="zh-CN" sz="3600" b="1" dirty="0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en-US" altLang="zh-CN" sz="3600" b="1" dirty="0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en-US" altLang="zh-CN" sz="4000" b="1" dirty="0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b="1" dirty="0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食品质量安全</a:t>
            </a:r>
            <a:endParaRPr kumimoji="1" lang="en-US" altLang="zh-CN" sz="2000" b="1" dirty="0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b="1" dirty="0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工程与管理</a:t>
            </a:r>
            <a:endParaRPr kumimoji="1" lang="en-US" altLang="zh-CN" sz="2000" b="1" dirty="0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b="1" dirty="0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创新团队</a:t>
            </a:r>
            <a:endParaRPr kumimoji="1" lang="en-US" altLang="zh-CN" sz="2000" b="1" dirty="0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946" y="3557440"/>
            <a:ext cx="2246121" cy="16920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115" y="81991"/>
            <a:ext cx="1487045" cy="15018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146" y="5238139"/>
            <a:ext cx="1189863" cy="15607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216" y="2171832"/>
            <a:ext cx="2791618" cy="1348608"/>
          </a:xfrm>
          <a:prstGeom prst="rect">
            <a:avLst/>
          </a:prstGeom>
        </p:spPr>
      </p:pic>
      <p:sp>
        <p:nvSpPr>
          <p:cNvPr id="11" name="Rectangle: Rounded Corners 10"/>
          <p:cNvSpPr/>
          <p:nvPr/>
        </p:nvSpPr>
        <p:spPr>
          <a:xfrm>
            <a:off x="5829824" y="172155"/>
            <a:ext cx="6057859" cy="118872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91440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王海燕，教授，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国际质量科学研究院院士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51053" y="1588421"/>
            <a:ext cx="333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浙江食品质量安全工程研究院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Rectangle: Rounded Corners 12"/>
          <p:cNvSpPr/>
          <p:nvPr/>
        </p:nvSpPr>
        <p:spPr>
          <a:xfrm>
            <a:off x="5806696" y="1510232"/>
            <a:ext cx="6057859" cy="118872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91440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张寅升，副教授，</a:t>
            </a:r>
            <a:r>
              <a:rPr lang="en-US" sz="28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浙江食品质量安全工程研究院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副主任</a:t>
            </a:r>
            <a:endParaRPr 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5806440" y="2848310"/>
            <a:ext cx="6057859" cy="118872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91440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章磊，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浙江省发展资产经营有限公司总经理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Rectangle: Rounded Corners 14"/>
          <p:cNvSpPr/>
          <p:nvPr/>
        </p:nvSpPr>
        <p:spPr>
          <a:xfrm>
            <a:off x="5783835" y="4186388"/>
            <a:ext cx="6080505" cy="118872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91440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赵广生，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新希望乳业副总经理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，高级工程师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Rectangle: Rounded Corners 15"/>
          <p:cNvSpPr/>
          <p:nvPr/>
        </p:nvSpPr>
        <p:spPr>
          <a:xfrm>
            <a:off x="5789160" y="5524465"/>
            <a:ext cx="6080505" cy="118872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91440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马宏远，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浙盐集团办公室主任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12605"/>
          <a:stretch>
            <a:fillRect/>
          </a:stretch>
        </p:blipFill>
        <p:spPr>
          <a:xfrm>
            <a:off x="0" y="0"/>
            <a:ext cx="12079224" cy="685800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090674" y="2837477"/>
            <a:ext cx="35702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400" b="1" dirty="0">
                <a:solidFill>
                  <a:srgbClr val="014E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五、作品价值</a:t>
            </a:r>
            <a:endParaRPr kumimoji="1" lang="zh-CN" altLang="en-US" sz="4400" b="1" dirty="0">
              <a:solidFill>
                <a:srgbClr val="014E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7875" y="0"/>
            <a:ext cx="2141619" cy="901700"/>
            <a:chOff x="57875" y="0"/>
            <a:chExt cx="2141619" cy="9017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75" y="0"/>
              <a:ext cx="1917700" cy="9017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78537" y="21206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14E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作品价值</a:t>
              </a:r>
              <a:endParaRPr kumimoji="1" lang="zh-CN" altLang="en-US" sz="2800" b="1" dirty="0">
                <a:solidFill>
                  <a:srgbClr val="014EC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单圆角矩形 12"/>
          <p:cNvSpPr/>
          <p:nvPr/>
        </p:nvSpPr>
        <p:spPr>
          <a:xfrm>
            <a:off x="635577" y="1306165"/>
            <a:ext cx="10150673" cy="4863726"/>
          </a:xfrm>
          <a:prstGeom prst="round1Rect">
            <a:avLst>
              <a:gd name="adj" fmla="val 0"/>
            </a:avLst>
          </a:prstGeom>
          <a:solidFill>
            <a:srgbClr val="E7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01008" y="1676791"/>
            <a:ext cx="9589485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dirty="0"/>
              <a:t>社会和经济价值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、用户需求：提供了基于大数据的融合应用，提升食品安全监管效率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、治理效能：打破“信息孤岛”，整合多源异构数据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、数字经济效益：大数据的价值发现，构建全过程质量链</a:t>
            </a:r>
            <a:endParaRPr lang="en-US" altLang="zh-CN" sz="2400" dirty="0"/>
          </a:p>
          <a:p>
            <a:r>
              <a:rPr lang="en-US" altLang="zh-CN" sz="2400" dirty="0"/>
              <a:t>                               </a:t>
            </a:r>
            <a:r>
              <a:rPr lang="zh-CN" altLang="en-US" sz="2400" dirty="0"/>
              <a:t>和风险传播模型，协助质量管理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、宏观战略：“健康中国”和“质量强国”国家战略</a:t>
            </a:r>
            <a:endParaRPr lang="en-US" altLang="zh-CN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3" t="36896" r="46405" b="36038"/>
          <a:stretch>
            <a:fillRect/>
          </a:stretch>
        </p:blipFill>
        <p:spPr bwMode="auto">
          <a:xfrm>
            <a:off x="1931399" y="1435610"/>
            <a:ext cx="8132351" cy="299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0" y="4818888"/>
            <a:ext cx="12192000" cy="2046658"/>
          </a:xfrm>
          <a:prstGeom prst="rect">
            <a:avLst/>
          </a:prstGeom>
          <a:solidFill>
            <a:srgbClr val="014DC5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开放数据力</a:t>
            </a:r>
            <a:r>
              <a:rPr lang="en-US" altLang="zh-CN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r>
              <a:rPr lang="zh-CN" altLang="zh-CN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治</a:t>
            </a:r>
            <a:r>
              <a:rPr lang="zh-CN" altLang="zh-CN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力</a:t>
            </a:r>
            <a:r>
              <a:rPr lang="en-US" altLang="zh-CN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畅享数生活</a:t>
            </a:r>
            <a:endParaRPr lang="zh-CN" altLang="en-US" sz="4000" b="1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10503" y="2491624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kumimoji="1"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21237" y="3507287"/>
            <a:ext cx="1978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kumimoji="1" lang="zh-CN" altLang="en-US" sz="2800" b="1" dirty="0">
              <a:solidFill>
                <a:schemeClr val="bg1">
                  <a:alpha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817770" y="1223204"/>
            <a:ext cx="2566942" cy="869720"/>
            <a:chOff x="5610145" y="481512"/>
            <a:chExt cx="2566942" cy="869720"/>
          </a:xfrm>
        </p:grpSpPr>
        <p:grpSp>
          <p:nvGrpSpPr>
            <p:cNvPr id="17" name="组合 16"/>
            <p:cNvGrpSpPr/>
            <p:nvPr/>
          </p:nvGrpSpPr>
          <p:grpSpPr>
            <a:xfrm>
              <a:off x="5610145" y="481512"/>
              <a:ext cx="880369" cy="869720"/>
              <a:chOff x="5610145" y="1333281"/>
              <a:chExt cx="880369" cy="869720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48241" y="1520464"/>
                <a:ext cx="792000" cy="682537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5610145" y="1333281"/>
                <a:ext cx="88036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4400" b="1" dirty="0">
                    <a:solidFill>
                      <a:srgbClr val="014EC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kumimoji="1" lang="zh-CN" altLang="en-US" sz="4400" b="1" dirty="0">
                  <a:solidFill>
                    <a:srgbClr val="014E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6556130" y="5788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  <a:endParaRPr kumimoji="1"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817770" y="2438229"/>
            <a:ext cx="2566942" cy="869720"/>
            <a:chOff x="5610145" y="481512"/>
            <a:chExt cx="2566942" cy="869720"/>
          </a:xfrm>
        </p:grpSpPr>
        <p:grpSp>
          <p:nvGrpSpPr>
            <p:cNvPr id="21" name="组合 20"/>
            <p:cNvGrpSpPr/>
            <p:nvPr/>
          </p:nvGrpSpPr>
          <p:grpSpPr>
            <a:xfrm>
              <a:off x="5610145" y="481512"/>
              <a:ext cx="880369" cy="869720"/>
              <a:chOff x="5610145" y="1333281"/>
              <a:chExt cx="880369" cy="86972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48241" y="1520464"/>
                <a:ext cx="792000" cy="682537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5610145" y="1333281"/>
                <a:ext cx="88036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4400" b="1" dirty="0">
                    <a:solidFill>
                      <a:srgbClr val="014EC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kumimoji="1" lang="zh-CN" altLang="en-US" sz="4400" b="1" dirty="0">
                  <a:solidFill>
                    <a:srgbClr val="014E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6556130" y="5788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解决方案</a:t>
              </a:r>
              <a:endParaRPr kumimoji="1"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817770" y="3553045"/>
            <a:ext cx="2566942" cy="869720"/>
            <a:chOff x="5610145" y="481512"/>
            <a:chExt cx="2566942" cy="869720"/>
          </a:xfrm>
        </p:grpSpPr>
        <p:grpSp>
          <p:nvGrpSpPr>
            <p:cNvPr id="26" name="组合 25"/>
            <p:cNvGrpSpPr/>
            <p:nvPr/>
          </p:nvGrpSpPr>
          <p:grpSpPr>
            <a:xfrm>
              <a:off x="5610145" y="481512"/>
              <a:ext cx="880369" cy="869720"/>
              <a:chOff x="5610145" y="1333281"/>
              <a:chExt cx="880369" cy="869720"/>
            </a:xfrm>
          </p:grpSpPr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48241" y="1520464"/>
                <a:ext cx="792000" cy="682537"/>
              </a:xfrm>
              <a:prstGeom prst="rect">
                <a:avLst/>
              </a:prstGeom>
            </p:spPr>
          </p:pic>
          <p:sp>
            <p:nvSpPr>
              <p:cNvPr id="29" name="文本框 28"/>
              <p:cNvSpPr txBox="1"/>
              <p:nvPr/>
            </p:nvSpPr>
            <p:spPr>
              <a:xfrm>
                <a:off x="5610145" y="1333281"/>
                <a:ext cx="88036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4400" b="1" dirty="0">
                    <a:solidFill>
                      <a:srgbClr val="014EC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kumimoji="1" lang="zh-CN" altLang="en-US" sz="4400" b="1" dirty="0">
                  <a:solidFill>
                    <a:srgbClr val="014E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6556130" y="5788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数据使用</a:t>
              </a:r>
              <a:endParaRPr kumimoji="1"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817770" y="4667862"/>
            <a:ext cx="2566942" cy="869720"/>
            <a:chOff x="5610145" y="481512"/>
            <a:chExt cx="2566942" cy="869720"/>
          </a:xfrm>
        </p:grpSpPr>
        <p:grpSp>
          <p:nvGrpSpPr>
            <p:cNvPr id="31" name="组合 30"/>
            <p:cNvGrpSpPr/>
            <p:nvPr/>
          </p:nvGrpSpPr>
          <p:grpSpPr>
            <a:xfrm>
              <a:off x="5610145" y="481512"/>
              <a:ext cx="880369" cy="869720"/>
              <a:chOff x="5610145" y="1333281"/>
              <a:chExt cx="880369" cy="869720"/>
            </a:xfrm>
          </p:grpSpPr>
          <p:pic>
            <p:nvPicPr>
              <p:cNvPr id="33" name="图片 3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48241" y="1520464"/>
                <a:ext cx="792000" cy="682537"/>
              </a:xfrm>
              <a:prstGeom prst="rect">
                <a:avLst/>
              </a:prstGeom>
            </p:spPr>
          </p:pic>
          <p:sp>
            <p:nvSpPr>
              <p:cNvPr id="34" name="文本框 33"/>
              <p:cNvSpPr txBox="1"/>
              <p:nvPr/>
            </p:nvSpPr>
            <p:spPr>
              <a:xfrm>
                <a:off x="5610145" y="1333281"/>
                <a:ext cx="88036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4400" b="1" dirty="0">
                    <a:solidFill>
                      <a:srgbClr val="014EC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kumimoji="1" lang="zh-CN" altLang="en-US" sz="4400" b="1" dirty="0">
                  <a:solidFill>
                    <a:srgbClr val="014E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6556130" y="5788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作品价值</a:t>
              </a:r>
              <a:endParaRPr kumimoji="1"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59" y="838522"/>
            <a:ext cx="3334327" cy="14097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5675" y="0"/>
            <a:ext cx="12192000" cy="685800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1144828" y="2491624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kumimoji="1"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55562" y="3507287"/>
            <a:ext cx="1978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kumimoji="1" lang="zh-CN" altLang="en-US" sz="2800" b="1" dirty="0">
              <a:solidFill>
                <a:schemeClr val="bg1">
                  <a:alpha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752095" y="1223204"/>
            <a:ext cx="2566942" cy="869720"/>
            <a:chOff x="5610145" y="481512"/>
            <a:chExt cx="2566942" cy="869720"/>
          </a:xfrm>
        </p:grpSpPr>
        <p:grpSp>
          <p:nvGrpSpPr>
            <p:cNvPr id="39" name="组合 38"/>
            <p:cNvGrpSpPr/>
            <p:nvPr/>
          </p:nvGrpSpPr>
          <p:grpSpPr>
            <a:xfrm>
              <a:off x="5610145" y="481512"/>
              <a:ext cx="880369" cy="869720"/>
              <a:chOff x="5610145" y="1333281"/>
              <a:chExt cx="880369" cy="869720"/>
            </a:xfrm>
          </p:grpSpPr>
          <p:pic>
            <p:nvPicPr>
              <p:cNvPr id="41" name="图片 4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48241" y="1520464"/>
                <a:ext cx="792000" cy="682537"/>
              </a:xfrm>
              <a:prstGeom prst="rect">
                <a:avLst/>
              </a:prstGeom>
            </p:spPr>
          </p:pic>
          <p:sp>
            <p:nvSpPr>
              <p:cNvPr id="42" name="文本框 41"/>
              <p:cNvSpPr txBox="1"/>
              <p:nvPr/>
            </p:nvSpPr>
            <p:spPr>
              <a:xfrm>
                <a:off x="5610145" y="1333281"/>
                <a:ext cx="88036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4400" b="1" dirty="0">
                    <a:solidFill>
                      <a:srgbClr val="014EC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kumimoji="1" lang="zh-CN" altLang="en-US" sz="4400" b="1" dirty="0">
                  <a:solidFill>
                    <a:srgbClr val="014E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6556130" y="5788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  <a:endParaRPr kumimoji="1"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752095" y="2438229"/>
            <a:ext cx="2566942" cy="869720"/>
            <a:chOff x="5610145" y="481512"/>
            <a:chExt cx="2566942" cy="869720"/>
          </a:xfrm>
        </p:grpSpPr>
        <p:grpSp>
          <p:nvGrpSpPr>
            <p:cNvPr id="44" name="组合 43"/>
            <p:cNvGrpSpPr/>
            <p:nvPr/>
          </p:nvGrpSpPr>
          <p:grpSpPr>
            <a:xfrm>
              <a:off x="5610145" y="481512"/>
              <a:ext cx="880369" cy="869720"/>
              <a:chOff x="5610145" y="1333281"/>
              <a:chExt cx="880369" cy="869720"/>
            </a:xfrm>
          </p:grpSpPr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48241" y="1520464"/>
                <a:ext cx="792000" cy="682537"/>
              </a:xfrm>
              <a:prstGeom prst="rect">
                <a:avLst/>
              </a:prstGeom>
            </p:spPr>
          </p:pic>
          <p:sp>
            <p:nvSpPr>
              <p:cNvPr id="47" name="文本框 46"/>
              <p:cNvSpPr txBox="1"/>
              <p:nvPr/>
            </p:nvSpPr>
            <p:spPr>
              <a:xfrm>
                <a:off x="5610145" y="1333281"/>
                <a:ext cx="88036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4400" b="1" dirty="0">
                    <a:solidFill>
                      <a:srgbClr val="014EC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kumimoji="1" lang="zh-CN" altLang="en-US" sz="4400" b="1" dirty="0">
                  <a:solidFill>
                    <a:srgbClr val="014E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5" name="文本框 44"/>
            <p:cNvSpPr txBox="1"/>
            <p:nvPr/>
          </p:nvSpPr>
          <p:spPr>
            <a:xfrm>
              <a:off x="6556130" y="5788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解决方案</a:t>
              </a:r>
              <a:endParaRPr kumimoji="1"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752095" y="3553045"/>
            <a:ext cx="2566942" cy="869720"/>
            <a:chOff x="5610145" y="481512"/>
            <a:chExt cx="2566942" cy="869720"/>
          </a:xfrm>
        </p:grpSpPr>
        <p:grpSp>
          <p:nvGrpSpPr>
            <p:cNvPr id="49" name="组合 48"/>
            <p:cNvGrpSpPr/>
            <p:nvPr/>
          </p:nvGrpSpPr>
          <p:grpSpPr>
            <a:xfrm>
              <a:off x="5610145" y="481512"/>
              <a:ext cx="880369" cy="869720"/>
              <a:chOff x="5610145" y="1333281"/>
              <a:chExt cx="880369" cy="869720"/>
            </a:xfrm>
          </p:grpSpPr>
          <p:pic>
            <p:nvPicPr>
              <p:cNvPr id="56" name="图片 5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48241" y="1520464"/>
                <a:ext cx="792000" cy="682537"/>
              </a:xfrm>
              <a:prstGeom prst="rect">
                <a:avLst/>
              </a:prstGeom>
            </p:spPr>
          </p:pic>
          <p:sp>
            <p:nvSpPr>
              <p:cNvPr id="57" name="文本框 56"/>
              <p:cNvSpPr txBox="1"/>
              <p:nvPr/>
            </p:nvSpPr>
            <p:spPr>
              <a:xfrm>
                <a:off x="5610145" y="1333281"/>
                <a:ext cx="88036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4400" b="1" dirty="0">
                    <a:solidFill>
                      <a:srgbClr val="014EC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kumimoji="1" lang="zh-CN" altLang="en-US" sz="4400" b="1" dirty="0">
                  <a:solidFill>
                    <a:srgbClr val="014E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文本框 49"/>
            <p:cNvSpPr txBox="1"/>
            <p:nvPr/>
          </p:nvSpPr>
          <p:spPr>
            <a:xfrm>
              <a:off x="6556130" y="5788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数据使用</a:t>
              </a:r>
              <a:endParaRPr kumimoji="1"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5752095" y="4667862"/>
            <a:ext cx="2566942" cy="869720"/>
            <a:chOff x="5610145" y="481512"/>
            <a:chExt cx="2566942" cy="869720"/>
          </a:xfrm>
        </p:grpSpPr>
        <p:grpSp>
          <p:nvGrpSpPr>
            <p:cNvPr id="59" name="组合 58"/>
            <p:cNvGrpSpPr/>
            <p:nvPr/>
          </p:nvGrpSpPr>
          <p:grpSpPr>
            <a:xfrm>
              <a:off x="5610145" y="481512"/>
              <a:ext cx="880369" cy="869720"/>
              <a:chOff x="5610145" y="1333281"/>
              <a:chExt cx="880369" cy="869720"/>
            </a:xfrm>
          </p:grpSpPr>
          <p:pic>
            <p:nvPicPr>
              <p:cNvPr id="61" name="图片 6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48241" y="1520464"/>
                <a:ext cx="792000" cy="682537"/>
              </a:xfrm>
              <a:prstGeom prst="rect">
                <a:avLst/>
              </a:prstGeom>
            </p:spPr>
          </p:pic>
          <p:sp>
            <p:nvSpPr>
              <p:cNvPr id="62" name="文本框 61"/>
              <p:cNvSpPr txBox="1"/>
              <p:nvPr/>
            </p:nvSpPr>
            <p:spPr>
              <a:xfrm>
                <a:off x="5610145" y="1333281"/>
                <a:ext cx="88036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4400" b="1" dirty="0">
                    <a:solidFill>
                      <a:srgbClr val="014EC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kumimoji="1" lang="zh-CN" altLang="en-US" sz="4400" b="1" dirty="0">
                  <a:solidFill>
                    <a:srgbClr val="014E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6556130" y="5788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作品价值</a:t>
              </a:r>
              <a:endParaRPr kumimoji="1"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806" y="56915"/>
            <a:ext cx="3334327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12605"/>
          <a:stretch>
            <a:fillRect/>
          </a:stretch>
        </p:blipFill>
        <p:spPr>
          <a:xfrm>
            <a:off x="0" y="0"/>
            <a:ext cx="12079224" cy="685800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090663" y="2837477"/>
            <a:ext cx="35702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400" b="1" dirty="0">
                <a:solidFill>
                  <a:srgbClr val="014E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一、需求分析</a:t>
            </a:r>
            <a:endParaRPr kumimoji="1" lang="zh-CN" altLang="en-US" sz="4400" b="1" dirty="0">
              <a:solidFill>
                <a:srgbClr val="014E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7875" y="0"/>
            <a:ext cx="2141619" cy="901700"/>
            <a:chOff x="57875" y="0"/>
            <a:chExt cx="2141619" cy="9017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75" y="0"/>
              <a:ext cx="1917700" cy="9017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78537" y="21206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14E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  <a:endParaRPr kumimoji="1" lang="zh-CN" altLang="en-US" sz="2800" b="1" dirty="0">
                <a:solidFill>
                  <a:srgbClr val="014EC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单圆角矩形 12"/>
          <p:cNvSpPr/>
          <p:nvPr/>
        </p:nvSpPr>
        <p:spPr>
          <a:xfrm>
            <a:off x="635577" y="1317051"/>
            <a:ext cx="10150673" cy="4857568"/>
          </a:xfrm>
          <a:prstGeom prst="round1Rect">
            <a:avLst>
              <a:gd name="adj" fmla="val 0"/>
            </a:avLst>
          </a:prstGeom>
          <a:solidFill>
            <a:srgbClr val="E7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48399" y="230434"/>
            <a:ext cx="9529720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lnSpc>
                <a:spcPct val="130000"/>
              </a:lnSpc>
              <a:defRPr kumimoji="1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zh-CN" altLang="en-US" sz="2800" dirty="0"/>
              <a:t>项目背景</a:t>
            </a:r>
            <a:endParaRPr lang="zh-CN" altLang="zh-CN" sz="2800" dirty="0"/>
          </a:p>
        </p:txBody>
      </p:sp>
      <p:grpSp>
        <p:nvGrpSpPr>
          <p:cNvPr id="17" name="组合 1"/>
          <p:cNvGrpSpPr/>
          <p:nvPr/>
        </p:nvGrpSpPr>
        <p:grpSpPr>
          <a:xfrm>
            <a:off x="1482181" y="1464675"/>
            <a:ext cx="8574405" cy="3571240"/>
            <a:chOff x="1972539" y="1404179"/>
            <a:chExt cx="7022653" cy="2487900"/>
          </a:xfrm>
        </p:grpSpPr>
        <p:cxnSp>
          <p:nvCxnSpPr>
            <p:cNvPr id="18" name="AutoShape 17"/>
            <p:cNvCxnSpPr>
              <a:cxnSpLocks noChangeShapeType="1"/>
              <a:endCxn id="26" idx="1"/>
            </p:cNvCxnSpPr>
            <p:nvPr/>
          </p:nvCxnSpPr>
          <p:spPr bwMode="auto">
            <a:xfrm>
              <a:off x="3011927" y="2364800"/>
              <a:ext cx="694398" cy="0"/>
            </a:xfrm>
            <a:prstGeom prst="straightConnector1">
              <a:avLst/>
            </a:prstGeom>
            <a:noFill/>
            <a:ln w="12700">
              <a:solidFill>
                <a:srgbClr val="333333"/>
              </a:solidFill>
              <a:round/>
              <a:headEnd type="oval" w="sm" len="sm"/>
              <a:tailEnd type="oval" w="sm" len="sm"/>
            </a:ln>
          </p:spPr>
        </p:cxnSp>
        <p:sp>
          <p:nvSpPr>
            <p:cNvPr id="19" name="AutoShape 14"/>
            <p:cNvSpPr>
              <a:spLocks noChangeArrowheads="1"/>
            </p:cNvSpPr>
            <p:nvPr/>
          </p:nvSpPr>
          <p:spPr bwMode="auto">
            <a:xfrm>
              <a:off x="2262306" y="1974075"/>
              <a:ext cx="892798" cy="757703"/>
            </a:xfrm>
            <a:prstGeom prst="diamond">
              <a:avLst/>
            </a:prstGeom>
            <a:solidFill>
              <a:schemeClr val="accent2"/>
            </a:solidFill>
            <a:ln w="9525">
              <a:miter lim="800000"/>
            </a:ln>
            <a:scene3d>
              <a:camera prst="legacyPerspectiveBottom">
                <a:rot lat="20999983" lon="0" rev="0"/>
              </a:camera>
              <a:lightRig rig="legacyFlat4" dir="b"/>
            </a:scene3d>
            <a:sp3d extrusionH="1635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wrap="none" anchor="ctr">
              <a:flatTx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zh-CN" altLang="en-US" sz="18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Rectangle 3"/>
            <p:cNvSpPr>
              <a:spLocks noChangeArrowheads="1"/>
            </p:cNvSpPr>
            <p:nvPr/>
          </p:nvSpPr>
          <p:spPr bwMode="auto">
            <a:xfrm>
              <a:off x="2033383" y="1404179"/>
              <a:ext cx="6961808" cy="42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zh-CN" altLang="en-US" sz="20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1" name="Text Box 7"/>
            <p:cNvSpPr txBox="1">
              <a:spLocks noChangeArrowheads="1"/>
            </p:cNvSpPr>
            <p:nvPr/>
          </p:nvSpPr>
          <p:spPr bwMode="auto">
            <a:xfrm>
              <a:off x="3383290" y="1464623"/>
              <a:ext cx="1343012" cy="2778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zh-CN" altLang="en-US" sz="2000" b="1" dirty="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生产环节</a:t>
              </a:r>
              <a:endParaRPr lang="zh-CN" altLang="en-US" sz="20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2" name="AutoShape 9"/>
            <p:cNvSpPr>
              <a:spLocks noChangeArrowheads="1"/>
            </p:cNvSpPr>
            <p:nvPr/>
          </p:nvSpPr>
          <p:spPr bwMode="auto">
            <a:xfrm>
              <a:off x="4594732" y="1517511"/>
              <a:ext cx="295056" cy="185648"/>
            </a:xfrm>
            <a:prstGeom prst="rightArrow">
              <a:avLst>
                <a:gd name="adj1" fmla="val 50000"/>
                <a:gd name="adj2" fmla="val 60467"/>
              </a:avLst>
            </a:prstGeom>
            <a:solidFill>
              <a:srgbClr val="FEFFFF"/>
            </a:solidFill>
            <a:ln w="9525">
              <a:noFill/>
              <a:miter lim="800000"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 sz="20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" name="Text Box 10"/>
            <p:cNvSpPr txBox="1">
              <a:spLocks noChangeArrowheads="1"/>
            </p:cNvSpPr>
            <p:nvPr/>
          </p:nvSpPr>
          <p:spPr bwMode="auto">
            <a:xfrm>
              <a:off x="4767795" y="1464623"/>
              <a:ext cx="1343012" cy="2778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zh-CN" altLang="en-US" sz="2000" b="1" dirty="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运输环节</a:t>
              </a:r>
              <a:endParaRPr lang="zh-CN" altLang="en-US" sz="20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4" name="AutoShape 11"/>
            <p:cNvSpPr>
              <a:spLocks noChangeArrowheads="1"/>
            </p:cNvSpPr>
            <p:nvPr/>
          </p:nvSpPr>
          <p:spPr bwMode="auto">
            <a:xfrm>
              <a:off x="6036923" y="1517511"/>
              <a:ext cx="295056" cy="185648"/>
            </a:xfrm>
            <a:prstGeom prst="rightArrow">
              <a:avLst>
                <a:gd name="adj1" fmla="val 50000"/>
                <a:gd name="adj2" fmla="val 60467"/>
              </a:avLst>
            </a:prstGeom>
            <a:solidFill>
              <a:srgbClr val="FEFFFF"/>
            </a:solidFill>
            <a:ln w="9525">
              <a:noFill/>
              <a:miter lim="800000"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 sz="20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5" name="Text Box 12"/>
            <p:cNvSpPr txBox="1">
              <a:spLocks noChangeArrowheads="1"/>
            </p:cNvSpPr>
            <p:nvPr/>
          </p:nvSpPr>
          <p:spPr bwMode="auto">
            <a:xfrm>
              <a:off x="6209986" y="1464623"/>
              <a:ext cx="1343012" cy="2778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zh-CN" altLang="en-US" sz="2000" b="1" dirty="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销售环节</a:t>
              </a:r>
              <a:endParaRPr lang="zh-CN" altLang="en-US" sz="20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6" name="AutoShape 14"/>
            <p:cNvSpPr>
              <a:spLocks noChangeArrowheads="1"/>
            </p:cNvSpPr>
            <p:nvPr/>
          </p:nvSpPr>
          <p:spPr bwMode="auto">
            <a:xfrm>
              <a:off x="3706325" y="1985949"/>
              <a:ext cx="892798" cy="757703"/>
            </a:xfrm>
            <a:prstGeom prst="diamond">
              <a:avLst/>
            </a:prstGeom>
            <a:solidFill>
              <a:schemeClr val="accent2"/>
            </a:solidFill>
            <a:ln w="9525">
              <a:miter lim="800000"/>
            </a:ln>
            <a:scene3d>
              <a:camera prst="legacyPerspectiveBottom">
                <a:rot lat="20999983" lon="0" rev="0"/>
              </a:camera>
              <a:lightRig rig="legacyFlat4" dir="b"/>
            </a:scene3d>
            <a:sp3d extrusionH="1635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wrap="none" anchor="ctr">
              <a:flatTx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zh-CN" altLang="en-US" sz="18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7" name="AutoShape 15"/>
            <p:cNvSpPr>
              <a:spLocks noChangeArrowheads="1"/>
            </p:cNvSpPr>
            <p:nvPr/>
          </p:nvSpPr>
          <p:spPr bwMode="auto">
            <a:xfrm>
              <a:off x="5090830" y="1985949"/>
              <a:ext cx="892798" cy="757703"/>
            </a:xfrm>
            <a:prstGeom prst="diamond">
              <a:avLst/>
            </a:prstGeom>
            <a:solidFill>
              <a:schemeClr val="accent2"/>
            </a:solidFill>
            <a:ln w="9525">
              <a:miter lim="800000"/>
            </a:ln>
            <a:scene3d>
              <a:camera prst="legacyPerspectiveBottom">
                <a:rot lat="20999983" lon="0" rev="0"/>
              </a:camera>
              <a:lightRig rig="legacyFlat4" dir="b"/>
            </a:scene3d>
            <a:sp3d extrusionH="1635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wrap="none" anchor="ctr">
              <a:flatTx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zh-CN" altLang="en-US" sz="18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8" name="AutoShape 16"/>
            <p:cNvSpPr>
              <a:spLocks noChangeArrowheads="1"/>
            </p:cNvSpPr>
            <p:nvPr/>
          </p:nvSpPr>
          <p:spPr bwMode="auto">
            <a:xfrm>
              <a:off x="7851988" y="1985949"/>
              <a:ext cx="892798" cy="757703"/>
            </a:xfrm>
            <a:prstGeom prst="diamond">
              <a:avLst/>
            </a:prstGeom>
            <a:solidFill>
              <a:schemeClr val="accent2"/>
            </a:solidFill>
            <a:ln w="9525">
              <a:miter lim="800000"/>
            </a:ln>
            <a:scene3d>
              <a:camera prst="legacyPerspectiveBottom">
                <a:rot lat="20999983" lon="0" rev="0"/>
              </a:camera>
              <a:lightRig rig="legacyFlat4" dir="b"/>
            </a:scene3d>
            <a:sp3d extrusionH="1635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wrap="none" anchor="ctr">
              <a:flatTx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zh-CN" altLang="en-US" sz="18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29" name="AutoShape 18"/>
            <p:cNvCxnSpPr>
              <a:cxnSpLocks noChangeShapeType="1"/>
              <a:stCxn id="26" idx="3"/>
              <a:endCxn id="27" idx="1"/>
            </p:cNvCxnSpPr>
            <p:nvPr/>
          </p:nvCxnSpPr>
          <p:spPr bwMode="auto">
            <a:xfrm>
              <a:off x="4599123" y="2364800"/>
              <a:ext cx="491706" cy="0"/>
            </a:xfrm>
            <a:prstGeom prst="straightConnector1">
              <a:avLst/>
            </a:prstGeom>
            <a:noFill/>
            <a:ln w="12700">
              <a:solidFill>
                <a:srgbClr val="333333"/>
              </a:solidFill>
              <a:round/>
              <a:headEnd type="oval" w="sm" len="sm"/>
              <a:tailEnd type="oval" w="sm" len="sm"/>
            </a:ln>
          </p:spPr>
        </p:cxnSp>
        <p:cxnSp>
          <p:nvCxnSpPr>
            <p:cNvPr id="30" name="AutoShape 19"/>
            <p:cNvCxnSpPr>
              <a:cxnSpLocks noChangeShapeType="1"/>
              <a:stCxn id="27" idx="3"/>
              <a:endCxn id="28" idx="1"/>
            </p:cNvCxnSpPr>
            <p:nvPr/>
          </p:nvCxnSpPr>
          <p:spPr bwMode="auto">
            <a:xfrm>
              <a:off x="5983627" y="2364800"/>
              <a:ext cx="1868361" cy="0"/>
            </a:xfrm>
            <a:prstGeom prst="straightConnector1">
              <a:avLst/>
            </a:prstGeom>
            <a:noFill/>
            <a:ln w="12700">
              <a:solidFill>
                <a:srgbClr val="333333"/>
              </a:solidFill>
              <a:round/>
              <a:headEnd type="oval" w="sm" len="sm"/>
              <a:tailEnd type="oval" w="sm" len="sm"/>
            </a:ln>
          </p:spPr>
        </p:cxnSp>
        <p:sp>
          <p:nvSpPr>
            <p:cNvPr id="31" name="Text Box 20"/>
            <p:cNvSpPr txBox="1">
              <a:spLocks noChangeArrowheads="1"/>
            </p:cNvSpPr>
            <p:nvPr/>
          </p:nvSpPr>
          <p:spPr bwMode="auto">
            <a:xfrm>
              <a:off x="2360815" y="2187580"/>
              <a:ext cx="694398" cy="4494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1800" b="1" dirty="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马牛肉</a:t>
              </a:r>
              <a:endPara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2" name="Text Box 21"/>
            <p:cNvSpPr txBox="1">
              <a:spLocks noChangeArrowheads="1"/>
            </p:cNvSpPr>
            <p:nvPr/>
          </p:nvSpPr>
          <p:spPr bwMode="auto">
            <a:xfrm>
              <a:off x="3795351" y="2169189"/>
              <a:ext cx="694398" cy="4494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zh-CN" altLang="en-US" sz="1800" b="1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三聚氰胺</a:t>
              </a:r>
              <a:endParaRPr lang="zh-CN" altLang="en-US" sz="18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3" name="Text Box 22"/>
            <p:cNvSpPr txBox="1">
              <a:spLocks noChangeArrowheads="1"/>
            </p:cNvSpPr>
            <p:nvPr/>
          </p:nvSpPr>
          <p:spPr bwMode="auto">
            <a:xfrm>
              <a:off x="5186796" y="2171825"/>
              <a:ext cx="694398" cy="4494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zh-CN" altLang="en-US" sz="1800" b="1" dirty="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甲醛</a:t>
              </a:r>
              <a:endPara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1800" b="1" dirty="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白菜</a:t>
              </a:r>
              <a:endPara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4" name="Text Box 23"/>
            <p:cNvSpPr txBox="1">
              <a:spLocks noChangeArrowheads="1"/>
            </p:cNvSpPr>
            <p:nvPr/>
          </p:nvSpPr>
          <p:spPr bwMode="auto">
            <a:xfrm>
              <a:off x="7956677" y="2180331"/>
              <a:ext cx="694398" cy="4494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1800" b="1" dirty="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地沟油</a:t>
              </a:r>
              <a:endPara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5" name="AutoShape 9"/>
            <p:cNvSpPr>
              <a:spLocks noChangeArrowheads="1"/>
            </p:cNvSpPr>
            <p:nvPr/>
          </p:nvSpPr>
          <p:spPr bwMode="auto">
            <a:xfrm>
              <a:off x="3267915" y="1502400"/>
              <a:ext cx="295056" cy="185648"/>
            </a:xfrm>
            <a:prstGeom prst="rightArrow">
              <a:avLst>
                <a:gd name="adj1" fmla="val 50000"/>
                <a:gd name="adj2" fmla="val 60467"/>
              </a:avLst>
            </a:prstGeom>
            <a:solidFill>
              <a:srgbClr val="FEFFFF"/>
            </a:solidFill>
            <a:ln w="9525">
              <a:noFill/>
              <a:miter lim="800000"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 sz="20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6" name="Text Box 7"/>
            <p:cNvSpPr txBox="1">
              <a:spLocks noChangeArrowheads="1"/>
            </p:cNvSpPr>
            <p:nvPr/>
          </p:nvSpPr>
          <p:spPr bwMode="auto">
            <a:xfrm>
              <a:off x="2068993" y="1464623"/>
              <a:ext cx="1343012" cy="2778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zh-CN" altLang="en-US" sz="2000" b="1" dirty="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原料环节</a:t>
              </a:r>
              <a:endParaRPr lang="zh-CN" altLang="en-US" sz="20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7" name="AutoShape 11"/>
            <p:cNvSpPr>
              <a:spLocks noChangeArrowheads="1"/>
            </p:cNvSpPr>
            <p:nvPr/>
          </p:nvSpPr>
          <p:spPr bwMode="auto">
            <a:xfrm>
              <a:off x="7479115" y="1511541"/>
              <a:ext cx="295056" cy="185648"/>
            </a:xfrm>
            <a:prstGeom prst="rightArrow">
              <a:avLst>
                <a:gd name="adj1" fmla="val 50000"/>
                <a:gd name="adj2" fmla="val 60467"/>
              </a:avLst>
            </a:prstGeom>
            <a:solidFill>
              <a:srgbClr val="FEFFFF"/>
            </a:solidFill>
            <a:ln w="9525">
              <a:noFill/>
              <a:miter lim="800000"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 sz="20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8" name="Text Box 12"/>
            <p:cNvSpPr txBox="1">
              <a:spLocks noChangeArrowheads="1"/>
            </p:cNvSpPr>
            <p:nvPr/>
          </p:nvSpPr>
          <p:spPr bwMode="auto">
            <a:xfrm>
              <a:off x="7652178" y="1458652"/>
              <a:ext cx="1343012" cy="2778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zh-CN" altLang="en-US" sz="2000" b="1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消费环节</a:t>
              </a:r>
              <a:endParaRPr lang="zh-CN" altLang="en-US" sz="2000" b="1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9" name="AutoShape 15"/>
            <p:cNvSpPr>
              <a:spLocks noChangeArrowheads="1"/>
            </p:cNvSpPr>
            <p:nvPr/>
          </p:nvSpPr>
          <p:spPr bwMode="auto">
            <a:xfrm>
              <a:off x="6505539" y="1997197"/>
              <a:ext cx="892798" cy="757703"/>
            </a:xfrm>
            <a:prstGeom prst="diamond">
              <a:avLst/>
            </a:prstGeom>
            <a:solidFill>
              <a:schemeClr val="accent2"/>
            </a:solidFill>
            <a:ln w="9525">
              <a:miter lim="800000"/>
            </a:ln>
            <a:scene3d>
              <a:camera prst="legacyPerspectiveBottom">
                <a:rot lat="20999983" lon="0" rev="0"/>
              </a:camera>
              <a:lightRig rig="legacyFlat4" dir="b"/>
            </a:scene3d>
            <a:sp3d extrusionH="1635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wrap="none" anchor="ctr">
              <a:flatTx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zh-CN" altLang="en-US" sz="18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0" name="Text Box 22"/>
            <p:cNvSpPr txBox="1">
              <a:spLocks noChangeArrowheads="1"/>
            </p:cNvSpPr>
            <p:nvPr/>
          </p:nvSpPr>
          <p:spPr bwMode="auto">
            <a:xfrm>
              <a:off x="6618928" y="2194487"/>
              <a:ext cx="694398" cy="4494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zh-CN" altLang="en-US" sz="1800" b="1" dirty="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糖精枣</a:t>
              </a:r>
              <a:endPara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3290" y="2949491"/>
              <a:ext cx="1343013" cy="9307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2539" y="2946569"/>
              <a:ext cx="1372371" cy="933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7795" y="2926061"/>
              <a:ext cx="1442191" cy="9660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9985" y="2949490"/>
              <a:ext cx="1365895" cy="9307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7800" y="2926062"/>
              <a:ext cx="1337392" cy="954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6" name="图片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7721" y="3714480"/>
            <a:ext cx="1772920" cy="1321435"/>
          </a:xfrm>
          <a:prstGeom prst="rect">
            <a:avLst/>
          </a:prstGeom>
        </p:spPr>
      </p:pic>
      <p:pic>
        <p:nvPicPr>
          <p:cNvPr id="47" name="图片 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04936" y="3600815"/>
            <a:ext cx="1638935" cy="15043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84023" y="5429692"/>
            <a:ext cx="6955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食品安全事件层出不穷，事关民生福祉和公共安全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709" y="1181100"/>
            <a:ext cx="10929257" cy="56769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7875" y="0"/>
            <a:ext cx="2141619" cy="901700"/>
            <a:chOff x="57875" y="0"/>
            <a:chExt cx="2141619" cy="9017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75" y="0"/>
              <a:ext cx="1917700" cy="9017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78537" y="21206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14E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  <a:endParaRPr kumimoji="1" lang="zh-CN" altLang="en-US" sz="2800" b="1" dirty="0">
                <a:solidFill>
                  <a:srgbClr val="014EC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848399" y="230434"/>
            <a:ext cx="9529720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lnSpc>
                <a:spcPct val="130000"/>
              </a:lnSpc>
              <a:defRPr kumimoji="1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zh-CN" altLang="en-US" sz="2800" dirty="0"/>
              <a:t>项目背景</a:t>
            </a:r>
            <a:endParaRPr lang="zh-CN" altLang="zh-CN" sz="2800" dirty="0"/>
          </a:p>
        </p:txBody>
      </p:sp>
      <p:sp>
        <p:nvSpPr>
          <p:cNvPr id="3" name="Rectangle 2"/>
          <p:cNvSpPr/>
          <p:nvPr/>
        </p:nvSpPr>
        <p:spPr>
          <a:xfrm>
            <a:off x="2667004" y="1961788"/>
            <a:ext cx="892469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“确保食品安全是民生工程、民心工程，是各级党委政府义不容辞之责。” </a:t>
            </a:r>
            <a:r>
              <a:rPr lang="en-US" altLang="zh-CN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习近平</a:t>
            </a:r>
            <a:endParaRPr lang="en-US" altLang="zh-CN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>
              <a:defRPr/>
            </a:pPr>
            <a:endParaRPr lang="en-US" altLang="zh-CN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>
              <a:defRPr/>
            </a:pPr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“实施食品安全战略，让人民吃得放心”</a:t>
            </a:r>
            <a:r>
              <a:rPr lang="en-US" altLang="zh-CN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十九大报告</a:t>
            </a:r>
            <a:endParaRPr lang="en-US" altLang="zh-CN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>
              <a:defRPr/>
            </a:pPr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endParaRPr lang="en-US" altLang="zh-CN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>
              <a:defRPr/>
            </a:pPr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“全面落实“四个最严”指示精神” </a:t>
            </a:r>
            <a:r>
              <a:rPr lang="en-US" altLang="zh-CN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– </a:t>
            </a:r>
            <a:endParaRPr lang="en-US" altLang="zh-CN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>
              <a:defRPr/>
            </a:pPr>
            <a:r>
              <a:rPr lang="en-US" altLang="zh-CN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《</a:t>
            </a:r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中共中央国务院关于深化改革加强食品安全工作的意见</a:t>
            </a:r>
            <a:r>
              <a:rPr lang="en-US" altLang="zh-CN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》</a:t>
            </a:r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《</a:t>
            </a:r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地方党政领导干部食品安全责任制规定</a:t>
            </a:r>
            <a:r>
              <a:rPr lang="en-US" altLang="zh-CN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》</a:t>
            </a:r>
            <a:endParaRPr lang="en-US" altLang="zh-CN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7875" y="0"/>
            <a:ext cx="2141619" cy="901700"/>
            <a:chOff x="57875" y="0"/>
            <a:chExt cx="2141619" cy="9017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75" y="0"/>
              <a:ext cx="1917700" cy="9017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78537" y="21206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14E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  <a:endParaRPr kumimoji="1" lang="zh-CN" altLang="en-US" sz="2800" b="1" dirty="0">
                <a:solidFill>
                  <a:srgbClr val="014EC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848399" y="230434"/>
            <a:ext cx="9529720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lnSpc>
                <a:spcPct val="130000"/>
              </a:lnSpc>
              <a:defRPr kumimoji="1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zh-CN" altLang="en-US" sz="2800" dirty="0"/>
              <a:t>用户需求</a:t>
            </a:r>
            <a:endParaRPr lang="zh-CN" altLang="zh-CN" sz="2800" dirty="0"/>
          </a:p>
        </p:txBody>
      </p:sp>
      <p:sp>
        <p:nvSpPr>
          <p:cNvPr id="3" name="Rectangle: Rounded Corners 2"/>
          <p:cNvSpPr/>
          <p:nvPr/>
        </p:nvSpPr>
        <p:spPr>
          <a:xfrm>
            <a:off x="7197364" y="3476838"/>
            <a:ext cx="4554873" cy="8588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【</a:t>
            </a:r>
            <a:r>
              <a:rPr lang="zh-CN" altLang="en-US" sz="2400" dirty="0"/>
              <a:t>用户</a:t>
            </a:r>
            <a:r>
              <a:rPr lang="en-US" altLang="zh-CN" sz="2400" dirty="0"/>
              <a:t>】</a:t>
            </a:r>
            <a:endParaRPr lang="en-US" altLang="zh-CN" sz="2400" dirty="0"/>
          </a:p>
          <a:p>
            <a:pPr algn="ctr"/>
            <a:r>
              <a:rPr lang="zh-CN" altLang="en-US" sz="2400" dirty="0"/>
              <a:t>政府监管部门</a:t>
            </a:r>
            <a:endParaRPr lang="en-US" sz="2400" dirty="0"/>
          </a:p>
        </p:txBody>
      </p:sp>
      <p:sp>
        <p:nvSpPr>
          <p:cNvPr id="48" name="Rectangle: Rounded Corners 47"/>
          <p:cNvSpPr/>
          <p:nvPr/>
        </p:nvSpPr>
        <p:spPr>
          <a:xfrm>
            <a:off x="7191124" y="4349636"/>
            <a:ext cx="4554873" cy="1955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【</a:t>
            </a:r>
            <a:r>
              <a:rPr lang="zh-CN" altLang="en-US" sz="2400" dirty="0"/>
              <a:t>问题</a:t>
            </a:r>
            <a:r>
              <a:rPr lang="en-US" altLang="zh-CN" sz="2400" dirty="0"/>
              <a:t>】</a:t>
            </a:r>
            <a:endParaRPr lang="en-US" altLang="zh-CN" sz="2400" dirty="0"/>
          </a:p>
          <a:p>
            <a:pPr algn="ctr"/>
            <a:r>
              <a:rPr lang="en-US" altLang="zh-CN" sz="2400" dirty="0"/>
              <a:t>1</a:t>
            </a:r>
            <a:r>
              <a:rPr lang="zh-CN" altLang="en-US" sz="2400" dirty="0"/>
              <a:t>、信息孤岛，多源异构。</a:t>
            </a:r>
            <a:endParaRPr lang="en-US" altLang="zh-CN" sz="2400" dirty="0"/>
          </a:p>
          <a:p>
            <a:pPr algn="ctr"/>
            <a:r>
              <a:rPr lang="en-US" altLang="zh-CN" sz="2400" dirty="0"/>
              <a:t>2</a:t>
            </a:r>
            <a:r>
              <a:rPr lang="zh-CN" altLang="en-US" sz="2400" dirty="0"/>
              <a:t>、数据融合和集成度低。</a:t>
            </a:r>
            <a:endParaRPr lang="en-US" altLang="zh-CN" sz="2400" dirty="0"/>
          </a:p>
          <a:p>
            <a:pPr algn="ctr"/>
            <a:r>
              <a:rPr lang="en-US" altLang="zh-CN" sz="2400" dirty="0"/>
              <a:t>3</a:t>
            </a:r>
            <a:r>
              <a:rPr lang="zh-CN" altLang="en-US" sz="2400" dirty="0"/>
              <a:t>、大数据的“价值”湮没</a:t>
            </a:r>
            <a:endParaRPr lang="en-US" sz="2400" dirty="0"/>
          </a:p>
        </p:txBody>
      </p:sp>
      <p:sp>
        <p:nvSpPr>
          <p:cNvPr id="16" name="Rectangle: Rounded Corners 15"/>
          <p:cNvSpPr/>
          <p:nvPr/>
        </p:nvSpPr>
        <p:spPr>
          <a:xfrm>
            <a:off x="7206071" y="1476103"/>
            <a:ext cx="4554873" cy="183467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【</a:t>
            </a:r>
            <a:r>
              <a:rPr lang="zh-CN" altLang="en-US" sz="2400" dirty="0"/>
              <a:t>目标</a:t>
            </a:r>
            <a:r>
              <a:rPr lang="en-US" altLang="zh-CN" sz="2400" dirty="0"/>
              <a:t>】</a:t>
            </a:r>
            <a:r>
              <a:rPr lang="zh-CN" altLang="en-US" sz="2400" dirty="0"/>
              <a:t>食品有害化学物质</a:t>
            </a:r>
            <a:endParaRPr lang="en-US" altLang="zh-CN" sz="2400" dirty="0"/>
          </a:p>
          <a:p>
            <a:pPr algn="ctr"/>
            <a:r>
              <a:rPr lang="zh-CN" altLang="en-US" sz="2400" dirty="0"/>
              <a:t>的风险管理</a:t>
            </a:r>
            <a:endParaRPr lang="en-US" altLang="zh-CN" sz="2400" dirty="0"/>
          </a:p>
          <a:p>
            <a:pPr algn="ctr"/>
            <a:r>
              <a:rPr lang="zh-CN" altLang="en-US" sz="2400" dirty="0"/>
              <a:t>如：农残、抗生素残留、食品添加剂、霉菌、大肠杆菌、重金属、其它污染物</a:t>
            </a:r>
            <a:endParaRPr lang="en-US" altLang="zh-CN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71" y="834679"/>
            <a:ext cx="6168275" cy="307756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73" y="3750197"/>
            <a:ext cx="6168274" cy="31604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7875" y="0"/>
            <a:ext cx="2141619" cy="901700"/>
            <a:chOff x="57875" y="0"/>
            <a:chExt cx="2141619" cy="9017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75" y="0"/>
              <a:ext cx="1917700" cy="9017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78537" y="21206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14E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  <a:endParaRPr kumimoji="1" lang="zh-CN" altLang="en-US" sz="2800" b="1" dirty="0">
                <a:solidFill>
                  <a:srgbClr val="014EC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4346667" y="289750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/>
              <a:t>行业和竞品分析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55" y="1217850"/>
            <a:ext cx="4457748" cy="34367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582" y="1185757"/>
            <a:ext cx="4151843" cy="35145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6419" y="1118172"/>
            <a:ext cx="3935210" cy="36497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Rectangle: Rounded Corners 15"/>
          <p:cNvSpPr/>
          <p:nvPr/>
        </p:nvSpPr>
        <p:spPr>
          <a:xfrm>
            <a:off x="1410915" y="5179785"/>
            <a:ext cx="2732188" cy="14006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门户网站为主；</a:t>
            </a:r>
            <a:endParaRPr lang="en-US" altLang="zh-CN" sz="2400" dirty="0"/>
          </a:p>
          <a:p>
            <a:pPr algn="ctr"/>
            <a:r>
              <a:rPr lang="en-US" altLang="zh-CN" sz="2400" dirty="0"/>
              <a:t>Web 1.0</a:t>
            </a:r>
            <a:r>
              <a:rPr lang="zh-CN" altLang="en-US" sz="2400" dirty="0"/>
              <a:t>传统模式</a:t>
            </a:r>
            <a:endParaRPr lang="en-US" altLang="zh-CN" sz="2400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8188234" y="5179785"/>
            <a:ext cx="3831773" cy="14006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缺少多源异构大数据的融合应用，如知识图谱、时空演化分析、风险传播等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42127" y="5449708"/>
            <a:ext cx="9687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竞品分析</a:t>
            </a:r>
            <a:endParaRPr lang="en-US" sz="2400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4249782" y="5179785"/>
            <a:ext cx="3831774" cy="14006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未深度集成监管部门和企业内部的检测数据，难以实现全景式“大数据画像”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12605"/>
          <a:stretch>
            <a:fillRect/>
          </a:stretch>
        </p:blipFill>
        <p:spPr>
          <a:xfrm>
            <a:off x="0" y="0"/>
            <a:ext cx="12079224" cy="685800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090666" y="2837477"/>
            <a:ext cx="35702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400" b="1" dirty="0">
                <a:solidFill>
                  <a:srgbClr val="014E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二、解决方案</a:t>
            </a:r>
            <a:endParaRPr kumimoji="1" lang="zh-CN" altLang="en-US" sz="4400" b="1" dirty="0">
              <a:solidFill>
                <a:srgbClr val="014E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epoobye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数蜂总体组模板</Template>
  <TotalTime>0</TotalTime>
  <Words>1890</Words>
  <Application>WPS 演示</Application>
  <PresentationFormat>Widescreen</PresentationFormat>
  <Paragraphs>294</Paragraphs>
  <Slides>22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楷体</vt:lpstr>
      <vt:lpstr>黑体</vt:lpstr>
      <vt:lpstr>仿宋</vt:lpstr>
      <vt:lpstr>Arial Unicode MS</vt:lpstr>
      <vt:lpstr>等线</vt:lpstr>
      <vt:lpstr>webwppDefTheme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政府数字化转型规划服务</dc:title>
  <dc:creator>益财</dc:creator>
  <cp:lastModifiedBy>eleve</cp:lastModifiedBy>
  <cp:revision>3074</cp:revision>
  <dcterms:created xsi:type="dcterms:W3CDTF">2020-04-22T03:08:00Z</dcterms:created>
  <dcterms:modified xsi:type="dcterms:W3CDTF">2020-07-07T17:16:03Z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